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Reggae One" panose="020B0604020202020204" charset="-128"/>
      <p:regular r:id="rId16"/>
    </p:embeddedFont>
    <p:embeddedFont>
      <p:font typeface="Canva Sans Bold" panose="020B0604020202020204" charset="0"/>
      <p:regular r:id="rId17"/>
    </p:embeddedFont>
    <p:embeddedFont>
      <p:font typeface="Drunken Hour" panose="020B0604020202020204" charset="0"/>
      <p:regular r:id="rId18"/>
    </p:embeddedFont>
    <p:embeddedFont>
      <p:font typeface="Dynapuff" panose="020B0604020202020204" charset="0"/>
      <p:regular r:id="rId19"/>
    </p:embeddedFont>
    <p:embeddedFont>
      <p:font typeface="Gulfs Display" panose="020B0604020202020204" charset="0"/>
      <p:regular r:id="rId20"/>
    </p:embeddedFont>
    <p:embeddedFont>
      <p:font typeface="Poppins" panose="020B0502040204020203" pitchFamily="2" charset="0"/>
      <p:regular r:id="rId21"/>
    </p:embeddedFont>
    <p:embeddedFont>
      <p:font typeface="The Seasons Bold" panose="020B0604020202020204" charset="0"/>
      <p:regular r:id="rId22"/>
    </p:embeddedFont>
    <p:embeddedFont>
      <p:font typeface="Wedges"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1" d="100"/>
          <a:sy n="41" d="100"/>
        </p:scale>
        <p:origin x="105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jpeg>
</file>

<file path=ppt/media/image15.png>
</file>

<file path=ppt/media/image16.svg>
</file>

<file path=ppt/media/image17.jpeg>
</file>

<file path=ppt/media/image2.svg>
</file>

<file path=ppt/media/image3.jpeg>
</file>

<file path=ppt/media/image4.png>
</file>

<file path=ppt/media/image5.sv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4.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DE59"/>
        </a:solidFill>
        <a:effectLst/>
      </p:bgPr>
    </p:bg>
    <p:spTree>
      <p:nvGrpSpPr>
        <p:cNvPr id="1" name=""/>
        <p:cNvGrpSpPr/>
        <p:nvPr/>
      </p:nvGrpSpPr>
      <p:grpSpPr>
        <a:xfrm>
          <a:off x="0" y="0"/>
          <a:ext cx="0" cy="0"/>
          <a:chOff x="0" y="0"/>
          <a:chExt cx="0" cy="0"/>
        </a:xfrm>
      </p:grpSpPr>
      <p:grpSp>
        <p:nvGrpSpPr>
          <p:cNvPr id="2" name="Group 2"/>
          <p:cNvGrpSpPr/>
          <p:nvPr/>
        </p:nvGrpSpPr>
        <p:grpSpPr>
          <a:xfrm>
            <a:off x="10787244" y="-390004"/>
            <a:ext cx="7911060" cy="11067008"/>
            <a:chOff x="0" y="0"/>
            <a:chExt cx="2083571" cy="2914768"/>
          </a:xfrm>
        </p:grpSpPr>
        <p:sp>
          <p:nvSpPr>
            <p:cNvPr id="3" name="Freeform 3"/>
            <p:cNvSpPr/>
            <p:nvPr/>
          </p:nvSpPr>
          <p:spPr>
            <a:xfrm>
              <a:off x="0" y="0"/>
              <a:ext cx="2083571" cy="2914767"/>
            </a:xfrm>
            <a:custGeom>
              <a:avLst/>
              <a:gdLst/>
              <a:ahLst/>
              <a:cxnLst/>
              <a:rect l="l" t="t" r="r" b="b"/>
              <a:pathLst>
                <a:path w="2083571" h="2914767">
                  <a:moveTo>
                    <a:pt x="0" y="0"/>
                  </a:moveTo>
                  <a:lnTo>
                    <a:pt x="2083571" y="0"/>
                  </a:lnTo>
                  <a:lnTo>
                    <a:pt x="2083571" y="2914767"/>
                  </a:lnTo>
                  <a:lnTo>
                    <a:pt x="0" y="2914767"/>
                  </a:lnTo>
                  <a:close/>
                </a:path>
              </a:pathLst>
            </a:custGeom>
            <a:solidFill>
              <a:srgbClr val="000000"/>
            </a:solidFill>
          </p:spPr>
        </p:sp>
        <p:sp>
          <p:nvSpPr>
            <p:cNvPr id="4" name="TextBox 4"/>
            <p:cNvSpPr txBox="1"/>
            <p:nvPr/>
          </p:nvSpPr>
          <p:spPr>
            <a:xfrm>
              <a:off x="0" y="-57150"/>
              <a:ext cx="2083571" cy="2971918"/>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3816450" y="853625"/>
            <a:ext cx="1538516" cy="538623"/>
            <a:chOff x="0" y="0"/>
            <a:chExt cx="405206" cy="141859"/>
          </a:xfrm>
        </p:grpSpPr>
        <p:sp>
          <p:nvSpPr>
            <p:cNvPr id="6" name="Freeform 6"/>
            <p:cNvSpPr/>
            <p:nvPr/>
          </p:nvSpPr>
          <p:spPr>
            <a:xfrm>
              <a:off x="0" y="0"/>
              <a:ext cx="405206" cy="141859"/>
            </a:xfrm>
            <a:custGeom>
              <a:avLst/>
              <a:gdLst/>
              <a:ahLst/>
              <a:cxnLst/>
              <a:rect l="l" t="t" r="r" b="b"/>
              <a:pathLst>
                <a:path w="405206" h="141859">
                  <a:moveTo>
                    <a:pt x="0" y="0"/>
                  </a:moveTo>
                  <a:lnTo>
                    <a:pt x="405206" y="0"/>
                  </a:lnTo>
                  <a:lnTo>
                    <a:pt x="405206" y="141859"/>
                  </a:lnTo>
                  <a:lnTo>
                    <a:pt x="0" y="141859"/>
                  </a:lnTo>
                  <a:close/>
                </a:path>
              </a:pathLst>
            </a:custGeom>
            <a:solidFill>
              <a:srgbClr val="8D6F22"/>
            </a:solidFill>
          </p:spPr>
        </p:sp>
        <p:sp>
          <p:nvSpPr>
            <p:cNvPr id="7" name="TextBox 7"/>
            <p:cNvSpPr txBox="1"/>
            <p:nvPr/>
          </p:nvSpPr>
          <p:spPr>
            <a:xfrm>
              <a:off x="0" y="-57150"/>
              <a:ext cx="405206" cy="199009"/>
            </a:xfrm>
            <a:prstGeom prst="rect">
              <a:avLst/>
            </a:prstGeom>
          </p:spPr>
          <p:txBody>
            <a:bodyPr lIns="50800" tIns="50800" rIns="50800" bIns="50800" rtlCol="0" anchor="ctr"/>
            <a:lstStyle/>
            <a:p>
              <a:pPr algn="ctr">
                <a:lnSpc>
                  <a:spcPts val="2799"/>
                </a:lnSpc>
              </a:pPr>
              <a:endParaRPr/>
            </a:p>
          </p:txBody>
        </p:sp>
      </p:grpSp>
      <p:sp>
        <p:nvSpPr>
          <p:cNvPr id="8" name="Freeform 8"/>
          <p:cNvSpPr/>
          <p:nvPr/>
        </p:nvSpPr>
        <p:spPr>
          <a:xfrm>
            <a:off x="1028700" y="274611"/>
            <a:ext cx="411492" cy="274157"/>
          </a:xfrm>
          <a:custGeom>
            <a:avLst/>
            <a:gdLst/>
            <a:ahLst/>
            <a:cxnLst/>
            <a:rect l="l" t="t" r="r" b="b"/>
            <a:pathLst>
              <a:path w="411492" h="274157">
                <a:moveTo>
                  <a:pt x="0" y="0"/>
                </a:moveTo>
                <a:lnTo>
                  <a:pt x="411492" y="0"/>
                </a:lnTo>
                <a:lnTo>
                  <a:pt x="411492" y="274157"/>
                </a:lnTo>
                <a:lnTo>
                  <a:pt x="0" y="27415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589643" y="4998592"/>
            <a:ext cx="13226808" cy="1056623"/>
          </a:xfrm>
          <a:prstGeom prst="rect">
            <a:avLst/>
          </a:prstGeom>
        </p:spPr>
        <p:txBody>
          <a:bodyPr lIns="0" tIns="0" rIns="0" bIns="0" rtlCol="0" anchor="t">
            <a:spAutoFit/>
          </a:bodyPr>
          <a:lstStyle/>
          <a:p>
            <a:pPr algn="l">
              <a:lnSpc>
                <a:spcPts val="8979"/>
              </a:lnSpc>
            </a:pPr>
            <a:r>
              <a:rPr lang="en-US" sz="5282" spc="623">
                <a:solidFill>
                  <a:srgbClr val="DB0E0E"/>
                </a:solidFill>
                <a:latin typeface="Drunken Hour"/>
                <a:ea typeface="Drunken Hour"/>
                <a:cs typeface="Drunken Hour"/>
                <a:sym typeface="Drunken Hour"/>
              </a:rPr>
              <a:t>POWER BI PROJECT</a:t>
            </a:r>
          </a:p>
        </p:txBody>
      </p:sp>
      <p:grpSp>
        <p:nvGrpSpPr>
          <p:cNvPr id="10" name="Group 10"/>
          <p:cNvGrpSpPr/>
          <p:nvPr/>
        </p:nvGrpSpPr>
        <p:grpSpPr>
          <a:xfrm>
            <a:off x="8918667" y="2136911"/>
            <a:ext cx="8319513" cy="6757242"/>
            <a:chOff x="0" y="0"/>
            <a:chExt cx="1288910" cy="1046874"/>
          </a:xfrm>
        </p:grpSpPr>
        <p:sp>
          <p:nvSpPr>
            <p:cNvPr id="11" name="Freeform 11"/>
            <p:cNvSpPr/>
            <p:nvPr/>
          </p:nvSpPr>
          <p:spPr>
            <a:xfrm>
              <a:off x="0" y="0"/>
              <a:ext cx="1288910" cy="1046874"/>
            </a:xfrm>
            <a:custGeom>
              <a:avLst/>
              <a:gdLst/>
              <a:ahLst/>
              <a:cxnLst/>
              <a:rect l="l" t="t" r="r" b="b"/>
              <a:pathLst>
                <a:path w="1288910" h="1046874">
                  <a:moveTo>
                    <a:pt x="0" y="0"/>
                  </a:moveTo>
                  <a:lnTo>
                    <a:pt x="1288910" y="0"/>
                  </a:lnTo>
                  <a:lnTo>
                    <a:pt x="1288910" y="1046874"/>
                  </a:lnTo>
                  <a:lnTo>
                    <a:pt x="0" y="1046874"/>
                  </a:lnTo>
                  <a:close/>
                </a:path>
              </a:pathLst>
            </a:custGeom>
            <a:blipFill>
              <a:blip r:embed="rId4"/>
              <a:stretch>
                <a:fillRect t="-9944" b="-9944"/>
              </a:stretch>
            </a:blipFill>
          </p:spPr>
        </p:sp>
      </p:grpSp>
      <p:sp>
        <p:nvSpPr>
          <p:cNvPr id="12" name="Freeform 12"/>
          <p:cNvSpPr/>
          <p:nvPr/>
        </p:nvSpPr>
        <p:spPr>
          <a:xfrm>
            <a:off x="16889711" y="9258300"/>
            <a:ext cx="348469" cy="382551"/>
          </a:xfrm>
          <a:custGeom>
            <a:avLst/>
            <a:gdLst/>
            <a:ahLst/>
            <a:cxnLst/>
            <a:rect l="l" t="t" r="r" b="b"/>
            <a:pathLst>
              <a:path w="348469" h="382551">
                <a:moveTo>
                  <a:pt x="0" y="0"/>
                </a:moveTo>
                <a:lnTo>
                  <a:pt x="348469" y="0"/>
                </a:lnTo>
                <a:lnTo>
                  <a:pt x="348469" y="382551"/>
                </a:lnTo>
                <a:lnTo>
                  <a:pt x="0" y="38255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3" name="TextBox 13"/>
          <p:cNvSpPr txBox="1"/>
          <p:nvPr/>
        </p:nvSpPr>
        <p:spPr>
          <a:xfrm>
            <a:off x="229986" y="1497023"/>
            <a:ext cx="8688681" cy="3511094"/>
          </a:xfrm>
          <a:prstGeom prst="rect">
            <a:avLst/>
          </a:prstGeom>
        </p:spPr>
        <p:txBody>
          <a:bodyPr lIns="0" tIns="0" rIns="0" bIns="0" rtlCol="0" anchor="t">
            <a:spAutoFit/>
          </a:bodyPr>
          <a:lstStyle/>
          <a:p>
            <a:pPr algn="ctr">
              <a:lnSpc>
                <a:spcPts val="9192"/>
              </a:lnSpc>
            </a:pPr>
            <a:r>
              <a:rPr lang="en-US" sz="8511">
                <a:solidFill>
                  <a:srgbClr val="663C2C"/>
                </a:solidFill>
                <a:latin typeface="Wedges"/>
                <a:ea typeface="Wedges"/>
                <a:cs typeface="Wedges"/>
                <a:sym typeface="Wedges"/>
              </a:rPr>
              <a:t>ITC HOTELS REVENUE OPTIMIZATION </a:t>
            </a:r>
          </a:p>
        </p:txBody>
      </p:sp>
      <p:sp>
        <p:nvSpPr>
          <p:cNvPr id="14" name="TextBox 14"/>
          <p:cNvSpPr txBox="1"/>
          <p:nvPr/>
        </p:nvSpPr>
        <p:spPr>
          <a:xfrm>
            <a:off x="675313" y="9217614"/>
            <a:ext cx="10676337" cy="760749"/>
          </a:xfrm>
          <a:prstGeom prst="rect">
            <a:avLst/>
          </a:prstGeom>
        </p:spPr>
        <p:txBody>
          <a:bodyPr lIns="0" tIns="0" rIns="0" bIns="0" rtlCol="0" anchor="t">
            <a:spAutoFit/>
          </a:bodyPr>
          <a:lstStyle/>
          <a:p>
            <a:pPr algn="l">
              <a:lnSpc>
                <a:spcPts val="6309"/>
              </a:lnSpc>
            </a:pPr>
            <a:r>
              <a:rPr lang="en-US" sz="4506">
                <a:solidFill>
                  <a:srgbClr val="DB0E0E"/>
                </a:solidFill>
                <a:latin typeface="Gulfs Display"/>
                <a:ea typeface="Gulfs Display"/>
                <a:cs typeface="Gulfs Display"/>
                <a:sym typeface="Gulfs Display"/>
              </a:rPr>
              <a:t>Presented By- PARUL KOKCHA</a:t>
            </a:r>
          </a:p>
        </p:txBody>
      </p:sp>
      <p:sp>
        <p:nvSpPr>
          <p:cNvPr id="15" name="TextBox 15"/>
          <p:cNvSpPr txBox="1"/>
          <p:nvPr/>
        </p:nvSpPr>
        <p:spPr>
          <a:xfrm>
            <a:off x="1686987" y="237085"/>
            <a:ext cx="2671067" cy="368258"/>
          </a:xfrm>
          <a:prstGeom prst="rect">
            <a:avLst/>
          </a:prstGeom>
        </p:spPr>
        <p:txBody>
          <a:bodyPr lIns="0" tIns="0" rIns="0" bIns="0" rtlCol="0" anchor="t">
            <a:spAutoFit/>
          </a:bodyPr>
          <a:lstStyle/>
          <a:p>
            <a:pPr algn="l">
              <a:lnSpc>
                <a:spcPts val="2721"/>
              </a:lnSpc>
            </a:pPr>
            <a:r>
              <a:rPr lang="en-US" sz="2520" b="1">
                <a:solidFill>
                  <a:srgbClr val="000000"/>
                </a:solidFill>
                <a:latin typeface="The Seasons Bold"/>
                <a:ea typeface="The Seasons Bold"/>
                <a:cs typeface="The Seasons Bold"/>
                <a:sym typeface="The Seasons Bold"/>
              </a:rPr>
              <a:t>ITC HOTELS</a:t>
            </a:r>
          </a:p>
        </p:txBody>
      </p:sp>
      <p:sp>
        <p:nvSpPr>
          <p:cNvPr id="16" name="TextBox 16"/>
          <p:cNvSpPr txBox="1"/>
          <p:nvPr/>
        </p:nvSpPr>
        <p:spPr>
          <a:xfrm>
            <a:off x="12088972" y="915189"/>
            <a:ext cx="927891"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id="17" name="TextBox 17"/>
          <p:cNvSpPr txBox="1"/>
          <p:nvPr/>
        </p:nvSpPr>
        <p:spPr>
          <a:xfrm>
            <a:off x="14121763" y="914974"/>
            <a:ext cx="927891" cy="35877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id="18" name="TextBox 18"/>
          <p:cNvSpPr txBox="1"/>
          <p:nvPr/>
        </p:nvSpPr>
        <p:spPr>
          <a:xfrm>
            <a:off x="16154554" y="915189"/>
            <a:ext cx="1104746"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B0E0E"/>
        </a:solidFill>
        <a:effectLst/>
      </p:bgPr>
    </p:bg>
    <p:spTree>
      <p:nvGrpSpPr>
        <p:cNvPr id="1" name=""/>
        <p:cNvGrpSpPr/>
        <p:nvPr/>
      </p:nvGrpSpPr>
      <p:grpSpPr>
        <a:xfrm>
          <a:off x="0" y="0"/>
          <a:ext cx="0" cy="0"/>
          <a:chOff x="0" y="0"/>
          <a:chExt cx="0" cy="0"/>
        </a:xfrm>
      </p:grpSpPr>
      <p:sp>
        <p:nvSpPr>
          <p:cNvPr id="2" name="Freeform 2"/>
          <p:cNvSpPr/>
          <p:nvPr/>
        </p:nvSpPr>
        <p:spPr>
          <a:xfrm>
            <a:off x="2569554" y="2326927"/>
            <a:ext cx="12831036" cy="7105186"/>
          </a:xfrm>
          <a:custGeom>
            <a:avLst/>
            <a:gdLst/>
            <a:ahLst/>
            <a:cxnLst/>
            <a:rect l="l" t="t" r="r" b="b"/>
            <a:pathLst>
              <a:path w="12831036" h="7105186">
                <a:moveTo>
                  <a:pt x="0" y="0"/>
                </a:moveTo>
                <a:lnTo>
                  <a:pt x="12831036" y="0"/>
                </a:lnTo>
                <a:lnTo>
                  <a:pt x="12831036" y="7105186"/>
                </a:lnTo>
                <a:lnTo>
                  <a:pt x="0" y="7105186"/>
                </a:lnTo>
                <a:lnTo>
                  <a:pt x="0" y="0"/>
                </a:lnTo>
                <a:close/>
              </a:path>
            </a:pathLst>
          </a:custGeom>
          <a:blipFill>
            <a:blip r:embed="rId2"/>
            <a:stretch>
              <a:fillRect/>
            </a:stretch>
          </a:blipFill>
        </p:spPr>
      </p:sp>
      <p:sp>
        <p:nvSpPr>
          <p:cNvPr id="3" name="TextBox 3"/>
          <p:cNvSpPr txBox="1"/>
          <p:nvPr/>
        </p:nvSpPr>
        <p:spPr>
          <a:xfrm>
            <a:off x="0" y="370005"/>
            <a:ext cx="18284028" cy="1184040"/>
          </a:xfrm>
          <a:prstGeom prst="rect">
            <a:avLst/>
          </a:prstGeom>
        </p:spPr>
        <p:txBody>
          <a:bodyPr lIns="0" tIns="0" rIns="0" bIns="0" rtlCol="0" anchor="t">
            <a:spAutoFit/>
          </a:bodyPr>
          <a:lstStyle/>
          <a:p>
            <a:pPr algn="ctr">
              <a:lnSpc>
                <a:spcPts val="9723"/>
              </a:lnSpc>
            </a:pPr>
            <a:r>
              <a:rPr lang="en-US" sz="6945">
                <a:solidFill>
                  <a:srgbClr val="FFDE59"/>
                </a:solidFill>
                <a:latin typeface="Dynapuff"/>
                <a:ea typeface="Dynapuff"/>
                <a:cs typeface="Dynapuff"/>
                <a:sym typeface="Dynapuff"/>
              </a:rPr>
              <a:t>4. Cancellations &amp; Lost Revenue Analysis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B0E0E"/>
        </a:solidFill>
        <a:effectLst/>
      </p:bgPr>
    </p:bg>
    <p:spTree>
      <p:nvGrpSpPr>
        <p:cNvPr id="1" name=""/>
        <p:cNvGrpSpPr/>
        <p:nvPr/>
      </p:nvGrpSpPr>
      <p:grpSpPr>
        <a:xfrm>
          <a:off x="0" y="0"/>
          <a:ext cx="0" cy="0"/>
          <a:chOff x="0" y="0"/>
          <a:chExt cx="0" cy="0"/>
        </a:xfrm>
      </p:grpSpPr>
      <p:sp>
        <p:nvSpPr>
          <p:cNvPr id="2" name="Freeform 2"/>
          <p:cNvSpPr/>
          <p:nvPr/>
        </p:nvSpPr>
        <p:spPr>
          <a:xfrm>
            <a:off x="2678512" y="2210918"/>
            <a:ext cx="12930976" cy="7047382"/>
          </a:xfrm>
          <a:custGeom>
            <a:avLst/>
            <a:gdLst/>
            <a:ahLst/>
            <a:cxnLst/>
            <a:rect l="l" t="t" r="r" b="b"/>
            <a:pathLst>
              <a:path w="12930976" h="7047382">
                <a:moveTo>
                  <a:pt x="0" y="0"/>
                </a:moveTo>
                <a:lnTo>
                  <a:pt x="12930976" y="0"/>
                </a:lnTo>
                <a:lnTo>
                  <a:pt x="12930976" y="7047382"/>
                </a:lnTo>
                <a:lnTo>
                  <a:pt x="0" y="7047382"/>
                </a:lnTo>
                <a:lnTo>
                  <a:pt x="0" y="0"/>
                </a:lnTo>
                <a:close/>
              </a:path>
            </a:pathLst>
          </a:custGeom>
          <a:blipFill>
            <a:blip r:embed="rId2"/>
            <a:stretch>
              <a:fillRect/>
            </a:stretch>
          </a:blipFill>
        </p:spPr>
      </p:sp>
      <p:sp>
        <p:nvSpPr>
          <p:cNvPr id="3" name="TextBox 3"/>
          <p:cNvSpPr txBox="1"/>
          <p:nvPr/>
        </p:nvSpPr>
        <p:spPr>
          <a:xfrm>
            <a:off x="110655" y="370005"/>
            <a:ext cx="18066691" cy="1184040"/>
          </a:xfrm>
          <a:prstGeom prst="rect">
            <a:avLst/>
          </a:prstGeom>
        </p:spPr>
        <p:txBody>
          <a:bodyPr lIns="0" tIns="0" rIns="0" bIns="0" rtlCol="0" anchor="t">
            <a:spAutoFit/>
          </a:bodyPr>
          <a:lstStyle/>
          <a:p>
            <a:pPr algn="ctr">
              <a:lnSpc>
                <a:spcPts val="9723"/>
              </a:lnSpc>
            </a:pPr>
            <a:r>
              <a:rPr lang="en-US" sz="6945">
                <a:solidFill>
                  <a:srgbClr val="FFDE59"/>
                </a:solidFill>
                <a:latin typeface="Dynapuff"/>
                <a:ea typeface="Dynapuff"/>
                <a:cs typeface="Dynapuff"/>
                <a:sym typeface="Dynapuff"/>
              </a:rPr>
              <a:t>4. Cancellations &amp; Lost Revenue Analysis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DE59"/>
        </a:solidFill>
        <a:effectLst/>
      </p:bgPr>
    </p:bg>
    <p:spTree>
      <p:nvGrpSpPr>
        <p:cNvPr id="1" name=""/>
        <p:cNvGrpSpPr/>
        <p:nvPr/>
      </p:nvGrpSpPr>
      <p:grpSpPr>
        <a:xfrm>
          <a:off x="0" y="0"/>
          <a:ext cx="0" cy="0"/>
          <a:chOff x="0" y="0"/>
          <a:chExt cx="0" cy="0"/>
        </a:xfrm>
      </p:grpSpPr>
      <p:sp>
        <p:nvSpPr>
          <p:cNvPr id="2" name="TextBox 2"/>
          <p:cNvSpPr txBox="1"/>
          <p:nvPr/>
        </p:nvSpPr>
        <p:spPr>
          <a:xfrm>
            <a:off x="-2303800" y="372796"/>
            <a:ext cx="23366497" cy="2213892"/>
          </a:xfrm>
          <a:prstGeom prst="rect">
            <a:avLst/>
          </a:prstGeom>
        </p:spPr>
        <p:txBody>
          <a:bodyPr lIns="0" tIns="0" rIns="0" bIns="0" rtlCol="0" anchor="t">
            <a:spAutoFit/>
          </a:bodyPr>
          <a:lstStyle/>
          <a:p>
            <a:pPr algn="ctr">
              <a:lnSpc>
                <a:spcPts val="5623"/>
              </a:lnSpc>
            </a:pPr>
            <a:r>
              <a:rPr lang="en-US" sz="5679">
                <a:solidFill>
                  <a:srgbClr val="6D1B19"/>
                </a:solidFill>
                <a:latin typeface="Reggae One"/>
                <a:ea typeface="Reggae One"/>
                <a:cs typeface="Reggae One"/>
                <a:sym typeface="Reggae One"/>
              </a:rPr>
              <a:t> Cancellations and </a:t>
            </a:r>
          </a:p>
          <a:p>
            <a:pPr algn="ctr">
              <a:lnSpc>
                <a:spcPts val="5623"/>
              </a:lnSpc>
            </a:pPr>
            <a:r>
              <a:rPr lang="en-US" sz="5679">
                <a:solidFill>
                  <a:srgbClr val="6D1B19"/>
                </a:solidFill>
                <a:latin typeface="Reggae One"/>
                <a:ea typeface="Reggae One"/>
                <a:cs typeface="Reggae One"/>
                <a:sym typeface="Reggae One"/>
              </a:rPr>
              <a:t>lost Revenue Analysis Insights</a:t>
            </a:r>
          </a:p>
          <a:p>
            <a:pPr algn="just">
              <a:lnSpc>
                <a:spcPts val="5994"/>
              </a:lnSpc>
            </a:pPr>
            <a:endParaRPr lang="en-US" sz="5679">
              <a:solidFill>
                <a:srgbClr val="6D1B19"/>
              </a:solidFill>
              <a:latin typeface="Reggae One"/>
              <a:ea typeface="Reggae One"/>
              <a:cs typeface="Reggae One"/>
              <a:sym typeface="Reggae One"/>
            </a:endParaRPr>
          </a:p>
        </p:txBody>
      </p:sp>
      <p:sp>
        <p:nvSpPr>
          <p:cNvPr id="3" name="TextBox 3"/>
          <p:cNvSpPr txBox="1"/>
          <p:nvPr/>
        </p:nvSpPr>
        <p:spPr>
          <a:xfrm>
            <a:off x="1566162" y="3057800"/>
            <a:ext cx="15155676" cy="6200500"/>
          </a:xfrm>
          <a:prstGeom prst="rect">
            <a:avLst/>
          </a:prstGeom>
        </p:spPr>
        <p:txBody>
          <a:bodyPr lIns="0" tIns="0" rIns="0" bIns="0" rtlCol="0" anchor="t">
            <a:spAutoFit/>
          </a:bodyPr>
          <a:lstStyle/>
          <a:p>
            <a:pPr algn="just">
              <a:lnSpc>
                <a:spcPts val="1695"/>
              </a:lnSpc>
            </a:pPr>
            <a:endParaRPr/>
          </a:p>
          <a:p>
            <a:pPr algn="just">
              <a:lnSpc>
                <a:spcPts val="1695"/>
              </a:lnSpc>
            </a:pPr>
            <a:r>
              <a:rPr lang="en-US" sz="2067" b="1">
                <a:solidFill>
                  <a:srgbClr val="DB0E0E"/>
                </a:solidFill>
                <a:latin typeface="Canva Sans Bold"/>
                <a:ea typeface="Canva Sans Bold"/>
                <a:cs typeface="Canva Sans Bold"/>
                <a:sym typeface="Canva Sans Bold"/>
              </a:rPr>
              <a:t>1. Cancellation Rate Overview:</a:t>
            </a:r>
          </a:p>
          <a:p>
            <a:pPr algn="just">
              <a:lnSpc>
                <a:spcPts val="1695"/>
              </a:lnSpc>
            </a:pPr>
            <a:endParaRPr lang="en-US" sz="2067" b="1">
              <a:solidFill>
                <a:srgbClr val="DB0E0E"/>
              </a:solidFill>
              <a:latin typeface="Canva Sans Bold"/>
              <a:ea typeface="Canva Sans Bold"/>
              <a:cs typeface="Canva Sans Bold"/>
              <a:sym typeface="Canva Sans Bold"/>
            </a:endParaRPr>
          </a:p>
          <a:p>
            <a:pPr algn="just">
              <a:lnSpc>
                <a:spcPts val="1695"/>
              </a:lnSpc>
            </a:pPr>
            <a:r>
              <a:rPr lang="en-US" sz="2067" b="1">
                <a:solidFill>
                  <a:srgbClr val="000000"/>
                </a:solidFill>
                <a:latin typeface="Canva Sans Bold"/>
                <a:ea typeface="Canva Sans Bold"/>
                <a:cs typeface="Canva Sans Bold"/>
                <a:sym typeface="Canva Sans Bold"/>
              </a:rPr>
              <a:t>The overall cancellation rate across properties is about 24.83%.</a:t>
            </a:r>
          </a:p>
          <a:p>
            <a:pPr algn="just">
              <a:lnSpc>
                <a:spcPts val="1695"/>
              </a:lnSpc>
            </a:pPr>
            <a:endParaRPr lang="en-US" sz="2067" b="1">
              <a:solidFill>
                <a:srgbClr val="000000"/>
              </a:solidFill>
              <a:latin typeface="Canva Sans Bold"/>
              <a:ea typeface="Canva Sans Bold"/>
              <a:cs typeface="Canva Sans Bold"/>
              <a:sym typeface="Canva Sans Bold"/>
            </a:endParaRPr>
          </a:p>
          <a:p>
            <a:pPr algn="just">
              <a:lnSpc>
                <a:spcPts val="1695"/>
              </a:lnSpc>
            </a:pPr>
            <a:r>
              <a:rPr lang="en-US" sz="2067" b="1">
                <a:solidFill>
                  <a:srgbClr val="000000"/>
                </a:solidFill>
                <a:latin typeface="Canva Sans Bold"/>
                <a:ea typeface="Canva Sans Bold"/>
                <a:cs typeface="Canva Sans Bold"/>
                <a:sym typeface="Canva Sans Bold"/>
              </a:rPr>
              <a:t>Individual hotel properties show cancellation rates mostly between 24%–25%.</a:t>
            </a:r>
          </a:p>
          <a:p>
            <a:pPr algn="just">
              <a:lnSpc>
                <a:spcPts val="1695"/>
              </a:lnSpc>
            </a:pPr>
            <a:endParaRPr lang="en-US" sz="2067" b="1">
              <a:solidFill>
                <a:srgbClr val="000000"/>
              </a:solidFill>
              <a:latin typeface="Canva Sans Bold"/>
              <a:ea typeface="Canva Sans Bold"/>
              <a:cs typeface="Canva Sans Bold"/>
              <a:sym typeface="Canva Sans Bold"/>
            </a:endParaRPr>
          </a:p>
          <a:p>
            <a:pPr algn="just">
              <a:lnSpc>
                <a:spcPts val="1695"/>
              </a:lnSpc>
            </a:pPr>
            <a:endParaRPr lang="en-US" sz="2067" b="1">
              <a:solidFill>
                <a:srgbClr val="000000"/>
              </a:solidFill>
              <a:latin typeface="Canva Sans Bold"/>
              <a:ea typeface="Canva Sans Bold"/>
              <a:cs typeface="Canva Sans Bold"/>
              <a:sym typeface="Canva Sans Bold"/>
            </a:endParaRPr>
          </a:p>
          <a:p>
            <a:pPr algn="just">
              <a:lnSpc>
                <a:spcPts val="1695"/>
              </a:lnSpc>
            </a:pPr>
            <a:r>
              <a:rPr lang="en-US" sz="2067" b="1">
                <a:solidFill>
                  <a:srgbClr val="DB0E0E"/>
                </a:solidFill>
                <a:latin typeface="Canva Sans Bold"/>
                <a:ea typeface="Canva Sans Bold"/>
                <a:cs typeface="Canva Sans Bold"/>
                <a:sym typeface="Canva Sans Bold"/>
              </a:rPr>
              <a:t>2. Lost Revenue Due to Cancellations:</a:t>
            </a:r>
          </a:p>
          <a:p>
            <a:pPr algn="just">
              <a:lnSpc>
                <a:spcPts val="1695"/>
              </a:lnSpc>
            </a:pPr>
            <a:endParaRPr lang="en-US" sz="2067" b="1">
              <a:solidFill>
                <a:srgbClr val="DB0E0E"/>
              </a:solidFill>
              <a:latin typeface="Canva Sans Bold"/>
              <a:ea typeface="Canva Sans Bold"/>
              <a:cs typeface="Canva Sans Bold"/>
              <a:sym typeface="Canva Sans Bold"/>
            </a:endParaRPr>
          </a:p>
          <a:p>
            <a:pPr algn="just">
              <a:lnSpc>
                <a:spcPts val="1695"/>
              </a:lnSpc>
            </a:pPr>
            <a:r>
              <a:rPr lang="en-US" sz="2067" b="1">
                <a:solidFill>
                  <a:srgbClr val="000000"/>
                </a:solidFill>
                <a:latin typeface="Canva Sans Bold"/>
                <a:ea typeface="Canva Sans Bold"/>
                <a:cs typeface="Canva Sans Bold"/>
                <a:sym typeface="Canva Sans Bold"/>
              </a:rPr>
              <a:t>Total revenue lost from cancellations amounts to approximately ₹199.18M</a:t>
            </a:r>
          </a:p>
          <a:p>
            <a:pPr algn="just">
              <a:lnSpc>
                <a:spcPts val="1695"/>
              </a:lnSpc>
            </a:pPr>
            <a:endParaRPr lang="en-US" sz="2067" b="1">
              <a:solidFill>
                <a:srgbClr val="000000"/>
              </a:solidFill>
              <a:latin typeface="Canva Sans Bold"/>
              <a:ea typeface="Canva Sans Bold"/>
              <a:cs typeface="Canva Sans Bold"/>
              <a:sym typeface="Canva Sans Bold"/>
            </a:endParaRPr>
          </a:p>
          <a:p>
            <a:pPr algn="just">
              <a:lnSpc>
                <a:spcPts val="1695"/>
              </a:lnSpc>
            </a:pPr>
            <a:endParaRPr lang="en-US" sz="2067" b="1">
              <a:solidFill>
                <a:srgbClr val="000000"/>
              </a:solidFill>
              <a:latin typeface="Canva Sans Bold"/>
              <a:ea typeface="Canva Sans Bold"/>
              <a:cs typeface="Canva Sans Bold"/>
              <a:sym typeface="Canva Sans Bold"/>
            </a:endParaRPr>
          </a:p>
          <a:p>
            <a:pPr algn="just">
              <a:lnSpc>
                <a:spcPts val="1695"/>
              </a:lnSpc>
            </a:pPr>
            <a:r>
              <a:rPr lang="en-US" sz="2067" b="1">
                <a:solidFill>
                  <a:srgbClr val="DB0E0E"/>
                </a:solidFill>
                <a:latin typeface="Canva Sans Bold"/>
                <a:ea typeface="Canva Sans Bold"/>
                <a:cs typeface="Canva Sans Bold"/>
                <a:sym typeface="Canva Sans Bold"/>
              </a:rPr>
              <a:t>3. Cancellation Trends (MoM and WoW Analysis):</a:t>
            </a:r>
          </a:p>
          <a:p>
            <a:pPr algn="just">
              <a:lnSpc>
                <a:spcPts val="1695"/>
              </a:lnSpc>
            </a:pPr>
            <a:endParaRPr lang="en-US" sz="2067" b="1">
              <a:solidFill>
                <a:srgbClr val="DB0E0E"/>
              </a:solidFill>
              <a:latin typeface="Canva Sans Bold"/>
              <a:ea typeface="Canva Sans Bold"/>
              <a:cs typeface="Canva Sans Bold"/>
              <a:sym typeface="Canva Sans Bold"/>
            </a:endParaRPr>
          </a:p>
          <a:p>
            <a:pPr algn="just">
              <a:lnSpc>
                <a:spcPts val="1695"/>
              </a:lnSpc>
            </a:pPr>
            <a:r>
              <a:rPr lang="en-US" sz="2067" b="1">
                <a:solidFill>
                  <a:srgbClr val="000000"/>
                </a:solidFill>
                <a:latin typeface="Canva Sans Bold"/>
                <a:ea typeface="Canva Sans Bold"/>
                <a:cs typeface="Canva Sans Bold"/>
                <a:sym typeface="Canva Sans Bold"/>
              </a:rPr>
              <a:t>Month-over-Month (MoM):</a:t>
            </a:r>
          </a:p>
          <a:p>
            <a:pPr algn="just">
              <a:lnSpc>
                <a:spcPts val="1695"/>
              </a:lnSpc>
            </a:pPr>
            <a:endParaRPr lang="en-US" sz="2067" b="1">
              <a:solidFill>
                <a:srgbClr val="000000"/>
              </a:solidFill>
              <a:latin typeface="Canva Sans Bold"/>
              <a:ea typeface="Canva Sans Bold"/>
              <a:cs typeface="Canva Sans Bold"/>
              <a:sym typeface="Canva Sans Bold"/>
            </a:endParaRPr>
          </a:p>
          <a:p>
            <a:pPr algn="just">
              <a:lnSpc>
                <a:spcPts val="1695"/>
              </a:lnSpc>
            </a:pPr>
            <a:r>
              <a:rPr lang="en-US" sz="2067" b="1">
                <a:solidFill>
                  <a:srgbClr val="000000"/>
                </a:solidFill>
                <a:latin typeface="Canva Sans Bold"/>
                <a:ea typeface="Canva Sans Bold"/>
                <a:cs typeface="Canva Sans Bold"/>
                <a:sym typeface="Canva Sans Bold"/>
              </a:rPr>
              <a:t>June saw a drop in cancellations compared to May (around -4.25%).</a:t>
            </a:r>
          </a:p>
          <a:p>
            <a:pPr algn="just">
              <a:lnSpc>
                <a:spcPts val="1695"/>
              </a:lnSpc>
            </a:pPr>
            <a:endParaRPr lang="en-US" sz="2067" b="1">
              <a:solidFill>
                <a:srgbClr val="000000"/>
              </a:solidFill>
              <a:latin typeface="Canva Sans Bold"/>
              <a:ea typeface="Canva Sans Bold"/>
              <a:cs typeface="Canva Sans Bold"/>
              <a:sym typeface="Canva Sans Bold"/>
            </a:endParaRPr>
          </a:p>
          <a:p>
            <a:pPr algn="just">
              <a:lnSpc>
                <a:spcPts val="1695"/>
              </a:lnSpc>
            </a:pPr>
            <a:r>
              <a:rPr lang="en-US" sz="2067" b="1">
                <a:solidFill>
                  <a:srgbClr val="000000"/>
                </a:solidFill>
                <a:latin typeface="Canva Sans Bold"/>
                <a:ea typeface="Canva Sans Bold"/>
                <a:cs typeface="Canva Sans Bold"/>
                <a:sym typeface="Canva Sans Bold"/>
              </a:rPr>
              <a:t>July experienced a significant spike in cancellations (around 0.48%).</a:t>
            </a:r>
          </a:p>
          <a:p>
            <a:pPr algn="just">
              <a:lnSpc>
                <a:spcPts val="1695"/>
              </a:lnSpc>
            </a:pPr>
            <a:endParaRPr lang="en-US" sz="2067" b="1">
              <a:solidFill>
                <a:srgbClr val="000000"/>
              </a:solidFill>
              <a:latin typeface="Canva Sans Bold"/>
              <a:ea typeface="Canva Sans Bold"/>
              <a:cs typeface="Canva Sans Bold"/>
              <a:sym typeface="Canva Sans Bold"/>
            </a:endParaRPr>
          </a:p>
          <a:p>
            <a:pPr algn="just">
              <a:lnSpc>
                <a:spcPts val="1695"/>
              </a:lnSpc>
            </a:pPr>
            <a:endParaRPr lang="en-US" sz="2067" b="1">
              <a:solidFill>
                <a:srgbClr val="000000"/>
              </a:solidFill>
              <a:latin typeface="Canva Sans Bold"/>
              <a:ea typeface="Canva Sans Bold"/>
              <a:cs typeface="Canva Sans Bold"/>
              <a:sym typeface="Canva Sans Bold"/>
            </a:endParaRPr>
          </a:p>
          <a:p>
            <a:pPr algn="just">
              <a:lnSpc>
                <a:spcPts val="1695"/>
              </a:lnSpc>
            </a:pPr>
            <a:r>
              <a:rPr lang="en-US" sz="2067" b="1">
                <a:solidFill>
                  <a:srgbClr val="DB0E0E"/>
                </a:solidFill>
                <a:latin typeface="Canva Sans Bold"/>
                <a:ea typeface="Canva Sans Bold"/>
                <a:cs typeface="Canva Sans Bold"/>
                <a:sym typeface="Canva Sans Bold"/>
              </a:rPr>
              <a:t>4. Cancellation Patterns:</a:t>
            </a:r>
          </a:p>
          <a:p>
            <a:pPr algn="just">
              <a:lnSpc>
                <a:spcPts val="1695"/>
              </a:lnSpc>
            </a:pPr>
            <a:endParaRPr lang="en-US" sz="2067" b="1">
              <a:solidFill>
                <a:srgbClr val="DB0E0E"/>
              </a:solidFill>
              <a:latin typeface="Canva Sans Bold"/>
              <a:ea typeface="Canva Sans Bold"/>
              <a:cs typeface="Canva Sans Bold"/>
              <a:sym typeface="Canva Sans Bold"/>
            </a:endParaRPr>
          </a:p>
          <a:p>
            <a:pPr algn="just">
              <a:lnSpc>
                <a:spcPts val="1695"/>
              </a:lnSpc>
            </a:pPr>
            <a:r>
              <a:rPr lang="en-US" sz="2067" b="1">
                <a:solidFill>
                  <a:srgbClr val="000000"/>
                </a:solidFill>
                <a:latin typeface="Canva Sans Bold"/>
                <a:ea typeface="Canva Sans Bold"/>
                <a:cs typeface="Canva Sans Bold"/>
                <a:sym typeface="Canva Sans Bold"/>
              </a:rPr>
              <a:t>Days Prior to Check-in:</a:t>
            </a:r>
          </a:p>
          <a:p>
            <a:pPr algn="just">
              <a:lnSpc>
                <a:spcPts val="1695"/>
              </a:lnSpc>
            </a:pPr>
            <a:endParaRPr lang="en-US" sz="2067" b="1">
              <a:solidFill>
                <a:srgbClr val="000000"/>
              </a:solidFill>
              <a:latin typeface="Canva Sans Bold"/>
              <a:ea typeface="Canva Sans Bold"/>
              <a:cs typeface="Canva Sans Bold"/>
              <a:sym typeface="Canva Sans Bold"/>
            </a:endParaRPr>
          </a:p>
          <a:p>
            <a:pPr algn="just">
              <a:lnSpc>
                <a:spcPts val="1695"/>
              </a:lnSpc>
            </a:pPr>
            <a:r>
              <a:rPr lang="en-US" sz="2067" b="1">
                <a:solidFill>
                  <a:srgbClr val="000000"/>
                </a:solidFill>
                <a:latin typeface="Canva Sans Bold"/>
                <a:ea typeface="Canva Sans Bold"/>
                <a:cs typeface="Canva Sans Bold"/>
                <a:sym typeface="Canva Sans Bold"/>
              </a:rPr>
              <a:t>Most cancellations occur very close to the check-in date, but some cancellations also happen 10–20 days prior.</a:t>
            </a:r>
          </a:p>
          <a:p>
            <a:pPr algn="just">
              <a:lnSpc>
                <a:spcPts val="1695"/>
              </a:lnSpc>
            </a:pPr>
            <a:endParaRPr lang="en-US" sz="2067" b="1">
              <a:solidFill>
                <a:srgbClr val="000000"/>
              </a:solidFill>
              <a:latin typeface="Canva Sans Bold"/>
              <a:ea typeface="Canva Sans Bold"/>
              <a:cs typeface="Canva Sans Bold"/>
              <a:sym typeface="Canva Sans Bold"/>
            </a:endParaRPr>
          </a:p>
          <a:p>
            <a:pPr algn="ctr">
              <a:lnSpc>
                <a:spcPts val="1695"/>
              </a:lnSpc>
            </a:pPr>
            <a:endParaRPr lang="en-US" sz="2067" b="1">
              <a:solidFill>
                <a:srgbClr val="000000"/>
              </a:solidFill>
              <a:latin typeface="Canva Sans Bold"/>
              <a:ea typeface="Canva Sans Bold"/>
              <a:cs typeface="Canva Sans Bold"/>
              <a:sym typeface="Canva Sans 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DE59"/>
        </a:solidFill>
        <a:effectLst/>
      </p:bgPr>
    </p:bg>
    <p:spTree>
      <p:nvGrpSpPr>
        <p:cNvPr id="1" name=""/>
        <p:cNvGrpSpPr/>
        <p:nvPr/>
      </p:nvGrpSpPr>
      <p:grpSpPr>
        <a:xfrm>
          <a:off x="0" y="0"/>
          <a:ext cx="0" cy="0"/>
          <a:chOff x="0" y="0"/>
          <a:chExt cx="0" cy="0"/>
        </a:xfrm>
      </p:grpSpPr>
      <p:sp>
        <p:nvSpPr>
          <p:cNvPr id="2" name="TextBox 2"/>
          <p:cNvSpPr txBox="1"/>
          <p:nvPr/>
        </p:nvSpPr>
        <p:spPr>
          <a:xfrm>
            <a:off x="304243" y="2194517"/>
            <a:ext cx="9149376" cy="2163316"/>
          </a:xfrm>
          <a:prstGeom prst="rect">
            <a:avLst/>
          </a:prstGeom>
        </p:spPr>
        <p:txBody>
          <a:bodyPr lIns="0" tIns="0" rIns="0" bIns="0" rtlCol="0" anchor="t">
            <a:spAutoFit/>
          </a:bodyPr>
          <a:lstStyle/>
          <a:p>
            <a:pPr algn="l">
              <a:lnSpc>
                <a:spcPts val="8268"/>
              </a:lnSpc>
            </a:pPr>
            <a:r>
              <a:rPr lang="en-US" sz="7655" b="1">
                <a:solidFill>
                  <a:srgbClr val="663C2C"/>
                </a:solidFill>
                <a:latin typeface="The Seasons Bold"/>
                <a:ea typeface="The Seasons Bold"/>
                <a:cs typeface="The Seasons Bold"/>
                <a:sym typeface="The Seasons Bold"/>
              </a:rPr>
              <a:t>Actionable Recommendations</a:t>
            </a:r>
          </a:p>
        </p:txBody>
      </p:sp>
      <p:grpSp>
        <p:nvGrpSpPr>
          <p:cNvPr id="3" name="Group 3"/>
          <p:cNvGrpSpPr/>
          <p:nvPr/>
        </p:nvGrpSpPr>
        <p:grpSpPr>
          <a:xfrm>
            <a:off x="11213378" y="4160947"/>
            <a:ext cx="7427113" cy="7947062"/>
            <a:chOff x="0" y="0"/>
            <a:chExt cx="1956112" cy="2093053"/>
          </a:xfrm>
        </p:grpSpPr>
        <p:sp>
          <p:nvSpPr>
            <p:cNvPr id="4" name="Freeform 4"/>
            <p:cNvSpPr/>
            <p:nvPr/>
          </p:nvSpPr>
          <p:spPr>
            <a:xfrm>
              <a:off x="0" y="0"/>
              <a:ext cx="1956112" cy="2093053"/>
            </a:xfrm>
            <a:custGeom>
              <a:avLst/>
              <a:gdLst/>
              <a:ahLst/>
              <a:cxnLst/>
              <a:rect l="l" t="t" r="r" b="b"/>
              <a:pathLst>
                <a:path w="1956112" h="2093053">
                  <a:moveTo>
                    <a:pt x="0" y="0"/>
                  </a:moveTo>
                  <a:lnTo>
                    <a:pt x="1956112" y="0"/>
                  </a:lnTo>
                  <a:lnTo>
                    <a:pt x="1956112" y="2093053"/>
                  </a:lnTo>
                  <a:lnTo>
                    <a:pt x="0" y="2093053"/>
                  </a:lnTo>
                  <a:close/>
                </a:path>
              </a:pathLst>
            </a:custGeom>
            <a:solidFill>
              <a:srgbClr val="000000"/>
            </a:solidFill>
          </p:spPr>
        </p:sp>
        <p:sp>
          <p:nvSpPr>
            <p:cNvPr id="5" name="TextBox 5"/>
            <p:cNvSpPr txBox="1"/>
            <p:nvPr/>
          </p:nvSpPr>
          <p:spPr>
            <a:xfrm>
              <a:off x="0" y="-57150"/>
              <a:ext cx="1956112" cy="2150203"/>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0206094" y="2972010"/>
            <a:ext cx="6624657" cy="6033593"/>
            <a:chOff x="0" y="0"/>
            <a:chExt cx="508001" cy="462676"/>
          </a:xfrm>
        </p:grpSpPr>
        <p:sp>
          <p:nvSpPr>
            <p:cNvPr id="7" name="Freeform 7"/>
            <p:cNvSpPr/>
            <p:nvPr/>
          </p:nvSpPr>
          <p:spPr>
            <a:xfrm>
              <a:off x="0" y="0"/>
              <a:ext cx="508001" cy="462676"/>
            </a:xfrm>
            <a:custGeom>
              <a:avLst/>
              <a:gdLst/>
              <a:ahLst/>
              <a:cxnLst/>
              <a:rect l="l" t="t" r="r" b="b"/>
              <a:pathLst>
                <a:path w="508001" h="462676">
                  <a:moveTo>
                    <a:pt x="0" y="0"/>
                  </a:moveTo>
                  <a:lnTo>
                    <a:pt x="508001" y="0"/>
                  </a:lnTo>
                  <a:lnTo>
                    <a:pt x="508001" y="462676"/>
                  </a:lnTo>
                  <a:lnTo>
                    <a:pt x="0" y="462676"/>
                  </a:lnTo>
                  <a:close/>
                </a:path>
              </a:pathLst>
            </a:custGeom>
            <a:blipFill>
              <a:blip r:embed="rId2"/>
              <a:stretch>
                <a:fillRect l="-30958" r="-30958"/>
              </a:stretch>
            </a:blipFill>
          </p:spPr>
        </p:sp>
      </p:grpSp>
      <p:grpSp>
        <p:nvGrpSpPr>
          <p:cNvPr id="8" name="Group 8"/>
          <p:cNvGrpSpPr/>
          <p:nvPr/>
        </p:nvGrpSpPr>
        <p:grpSpPr>
          <a:xfrm>
            <a:off x="13816450" y="853625"/>
            <a:ext cx="1538516" cy="538623"/>
            <a:chOff x="0" y="0"/>
            <a:chExt cx="405206" cy="141859"/>
          </a:xfrm>
        </p:grpSpPr>
        <p:sp>
          <p:nvSpPr>
            <p:cNvPr id="9" name="Freeform 9"/>
            <p:cNvSpPr/>
            <p:nvPr/>
          </p:nvSpPr>
          <p:spPr>
            <a:xfrm>
              <a:off x="0" y="0"/>
              <a:ext cx="405206" cy="141859"/>
            </a:xfrm>
            <a:custGeom>
              <a:avLst/>
              <a:gdLst/>
              <a:ahLst/>
              <a:cxnLst/>
              <a:rect l="l" t="t" r="r" b="b"/>
              <a:pathLst>
                <a:path w="405206" h="141859">
                  <a:moveTo>
                    <a:pt x="0" y="0"/>
                  </a:moveTo>
                  <a:lnTo>
                    <a:pt x="405206" y="0"/>
                  </a:lnTo>
                  <a:lnTo>
                    <a:pt x="405206" y="141859"/>
                  </a:lnTo>
                  <a:lnTo>
                    <a:pt x="0" y="141859"/>
                  </a:lnTo>
                  <a:close/>
                </a:path>
              </a:pathLst>
            </a:custGeom>
            <a:solidFill>
              <a:srgbClr val="8D6F22"/>
            </a:solidFill>
          </p:spPr>
        </p:sp>
        <p:sp>
          <p:nvSpPr>
            <p:cNvPr id="10" name="TextBox 10"/>
            <p:cNvSpPr txBox="1"/>
            <p:nvPr/>
          </p:nvSpPr>
          <p:spPr>
            <a:xfrm>
              <a:off x="0" y="-57150"/>
              <a:ext cx="405206" cy="199009"/>
            </a:xfrm>
            <a:prstGeom prst="rect">
              <a:avLst/>
            </a:prstGeom>
          </p:spPr>
          <p:txBody>
            <a:bodyPr lIns="50800" tIns="50800" rIns="50800" bIns="50800" rtlCol="0" anchor="ctr"/>
            <a:lstStyle/>
            <a:p>
              <a:pPr algn="ctr">
                <a:lnSpc>
                  <a:spcPts val="2799"/>
                </a:lnSpc>
              </a:pPr>
              <a:endParaRPr/>
            </a:p>
          </p:txBody>
        </p:sp>
      </p:grpSp>
      <p:sp>
        <p:nvSpPr>
          <p:cNvPr id="11" name="Freeform 11"/>
          <p:cNvSpPr/>
          <p:nvPr/>
        </p:nvSpPr>
        <p:spPr>
          <a:xfrm>
            <a:off x="1028700" y="1085276"/>
            <a:ext cx="411492" cy="274157"/>
          </a:xfrm>
          <a:custGeom>
            <a:avLst/>
            <a:gdLst/>
            <a:ahLst/>
            <a:cxnLst/>
            <a:rect l="l" t="t" r="r" b="b"/>
            <a:pathLst>
              <a:path w="411492" h="274157">
                <a:moveTo>
                  <a:pt x="0" y="0"/>
                </a:moveTo>
                <a:lnTo>
                  <a:pt x="411492" y="0"/>
                </a:lnTo>
                <a:lnTo>
                  <a:pt x="411492" y="274156"/>
                </a:lnTo>
                <a:lnTo>
                  <a:pt x="0" y="2741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TextBox 12"/>
          <p:cNvSpPr txBox="1"/>
          <p:nvPr/>
        </p:nvSpPr>
        <p:spPr>
          <a:xfrm>
            <a:off x="1686987" y="1047750"/>
            <a:ext cx="2671067" cy="368258"/>
          </a:xfrm>
          <a:prstGeom prst="rect">
            <a:avLst/>
          </a:prstGeom>
        </p:spPr>
        <p:txBody>
          <a:bodyPr lIns="0" tIns="0" rIns="0" bIns="0" rtlCol="0" anchor="t">
            <a:spAutoFit/>
          </a:bodyPr>
          <a:lstStyle/>
          <a:p>
            <a:pPr algn="l">
              <a:lnSpc>
                <a:spcPts val="2721"/>
              </a:lnSpc>
            </a:pPr>
            <a:r>
              <a:rPr lang="en-US" sz="2520" b="1">
                <a:solidFill>
                  <a:srgbClr val="000000"/>
                </a:solidFill>
                <a:latin typeface="The Seasons Bold"/>
                <a:ea typeface="The Seasons Bold"/>
                <a:cs typeface="The Seasons Bold"/>
                <a:sym typeface="The Seasons Bold"/>
              </a:rPr>
              <a:t>ITC HOTELS</a:t>
            </a:r>
          </a:p>
        </p:txBody>
      </p:sp>
      <p:sp>
        <p:nvSpPr>
          <p:cNvPr id="13" name="TextBox 13"/>
          <p:cNvSpPr txBox="1"/>
          <p:nvPr/>
        </p:nvSpPr>
        <p:spPr>
          <a:xfrm>
            <a:off x="12088972" y="915189"/>
            <a:ext cx="927891" cy="358775"/>
          </a:xfrm>
          <a:prstGeom prst="rect">
            <a:avLst/>
          </a:prstGeom>
        </p:spPr>
        <p:txBody>
          <a:bodyPr lIns="0" tIns="0" rIns="0" bIns="0" rtlCol="0" anchor="t">
            <a:spAutoFit/>
          </a:bodyPr>
          <a:lstStyle/>
          <a:p>
            <a:pPr algn="r">
              <a:lnSpc>
                <a:spcPts val="2799"/>
              </a:lnSpc>
              <a:spcBef>
                <a:spcPct val="0"/>
              </a:spcBef>
            </a:pPr>
            <a:r>
              <a:rPr lang="en-US" sz="1999">
                <a:solidFill>
                  <a:srgbClr val="000000"/>
                </a:solidFill>
                <a:latin typeface="Poppins"/>
                <a:ea typeface="Poppins"/>
                <a:cs typeface="Poppins"/>
                <a:sym typeface="Poppins"/>
              </a:rPr>
              <a:t>Home</a:t>
            </a:r>
          </a:p>
        </p:txBody>
      </p:sp>
      <p:sp>
        <p:nvSpPr>
          <p:cNvPr id="14" name="TextBox 14"/>
          <p:cNvSpPr txBox="1"/>
          <p:nvPr/>
        </p:nvSpPr>
        <p:spPr>
          <a:xfrm>
            <a:off x="14121763" y="914974"/>
            <a:ext cx="927891" cy="35877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id="15" name="TextBox 15"/>
          <p:cNvSpPr txBox="1"/>
          <p:nvPr/>
        </p:nvSpPr>
        <p:spPr>
          <a:xfrm>
            <a:off x="16154554" y="915189"/>
            <a:ext cx="1104746" cy="358775"/>
          </a:xfrm>
          <a:prstGeom prst="rect">
            <a:avLst/>
          </a:prstGeom>
        </p:spPr>
        <p:txBody>
          <a:bodyPr lIns="0" tIns="0" rIns="0" bIns="0" rtlCol="0" anchor="t">
            <a:spAutoFit/>
          </a:bodyPr>
          <a:lstStyle/>
          <a:p>
            <a:pPr algn="r">
              <a:lnSpc>
                <a:spcPts val="2799"/>
              </a:lnSpc>
              <a:spcBef>
                <a:spcPct val="0"/>
              </a:spcBef>
            </a:pPr>
            <a:r>
              <a:rPr lang="en-US" sz="1999">
                <a:solidFill>
                  <a:srgbClr val="000000"/>
                </a:solidFill>
                <a:latin typeface="Poppins"/>
                <a:ea typeface="Poppins"/>
                <a:cs typeface="Poppins"/>
                <a:sym typeface="Poppins"/>
              </a:rPr>
              <a:t>Contact</a:t>
            </a:r>
          </a:p>
        </p:txBody>
      </p:sp>
      <p:sp>
        <p:nvSpPr>
          <p:cNvPr id="16" name="TextBox 16"/>
          <p:cNvSpPr txBox="1"/>
          <p:nvPr/>
        </p:nvSpPr>
        <p:spPr>
          <a:xfrm>
            <a:off x="1028700" y="4996007"/>
            <a:ext cx="8801157" cy="4732771"/>
          </a:xfrm>
          <a:prstGeom prst="rect">
            <a:avLst/>
          </a:prstGeom>
        </p:spPr>
        <p:txBody>
          <a:bodyPr lIns="0" tIns="0" rIns="0" bIns="0" rtlCol="0" anchor="t">
            <a:spAutoFit/>
          </a:bodyPr>
          <a:lstStyle/>
          <a:p>
            <a:pPr marL="480030" lvl="1" indent="-240015" algn="just">
              <a:lnSpc>
                <a:spcPts val="3112"/>
              </a:lnSpc>
              <a:buFont typeface="Arial"/>
              <a:buChar char="•"/>
            </a:pPr>
            <a:r>
              <a:rPr lang="en-US" sz="2223">
                <a:solidFill>
                  <a:srgbClr val="000000"/>
                </a:solidFill>
                <a:latin typeface="Poppins"/>
                <a:ea typeface="Poppins"/>
                <a:cs typeface="Poppins"/>
                <a:sym typeface="Poppins"/>
              </a:rPr>
              <a:t>Implement a flexible cancellation and rescheduling policy.</a:t>
            </a:r>
          </a:p>
          <a:p>
            <a:pPr marL="480030" lvl="1" indent="-240015" algn="just">
              <a:lnSpc>
                <a:spcPts val="3112"/>
              </a:lnSpc>
              <a:buFont typeface="Arial"/>
              <a:buChar char="•"/>
            </a:pPr>
            <a:r>
              <a:rPr lang="en-US" sz="2223">
                <a:solidFill>
                  <a:srgbClr val="000000"/>
                </a:solidFill>
                <a:latin typeface="Poppins"/>
                <a:ea typeface="Poppins"/>
                <a:cs typeface="Poppins"/>
                <a:sym typeface="Poppins"/>
              </a:rPr>
              <a:t>Conduct root cause analysis for high-value room cancellation.</a:t>
            </a:r>
          </a:p>
          <a:p>
            <a:pPr marL="480030" lvl="1" indent="-240015" algn="just">
              <a:lnSpc>
                <a:spcPts val="3112"/>
              </a:lnSpc>
              <a:buFont typeface="Arial"/>
              <a:buChar char="•"/>
            </a:pPr>
            <a:r>
              <a:rPr lang="en-US" sz="2223">
                <a:solidFill>
                  <a:srgbClr val="000000"/>
                </a:solidFill>
                <a:latin typeface="Poppins"/>
                <a:ea typeface="Poppins"/>
                <a:cs typeface="Poppins"/>
                <a:sym typeface="Poppins"/>
              </a:rPr>
              <a:t>Leverage predictive analytics to mitigate cancellations.</a:t>
            </a:r>
          </a:p>
          <a:p>
            <a:pPr marL="480030" lvl="1" indent="-240015" algn="just">
              <a:lnSpc>
                <a:spcPts val="3112"/>
              </a:lnSpc>
              <a:buFont typeface="Arial"/>
              <a:buChar char="•"/>
            </a:pPr>
            <a:r>
              <a:rPr lang="en-US" sz="2223">
                <a:solidFill>
                  <a:srgbClr val="000000"/>
                </a:solidFill>
                <a:latin typeface="Poppins"/>
                <a:ea typeface="Poppins"/>
                <a:cs typeface="Poppins"/>
                <a:sym typeface="Poppins"/>
              </a:rPr>
              <a:t>Develop long term stay packages to stabilize occupancy rates.</a:t>
            </a:r>
          </a:p>
          <a:p>
            <a:pPr marL="480030" lvl="1" indent="-240015" algn="just">
              <a:lnSpc>
                <a:spcPts val="3112"/>
              </a:lnSpc>
              <a:buFont typeface="Arial"/>
              <a:buChar char="•"/>
            </a:pPr>
            <a:r>
              <a:rPr lang="en-US" sz="2223">
                <a:solidFill>
                  <a:srgbClr val="000000"/>
                </a:solidFill>
                <a:latin typeface="Poppins"/>
                <a:ea typeface="Poppins"/>
                <a:cs typeface="Poppins"/>
                <a:sym typeface="Poppins"/>
              </a:rPr>
              <a:t>Use AI-based dynamic pricing to maximize revenue per booking window.</a:t>
            </a:r>
          </a:p>
          <a:p>
            <a:pPr marL="480030" lvl="1" indent="-240015" algn="just">
              <a:lnSpc>
                <a:spcPts val="3112"/>
              </a:lnSpc>
              <a:buFont typeface="Arial"/>
              <a:buChar char="•"/>
            </a:pPr>
            <a:r>
              <a:rPr lang="en-US" sz="2223">
                <a:solidFill>
                  <a:srgbClr val="000000"/>
                </a:solidFill>
                <a:latin typeface="Poppins"/>
                <a:ea typeface="Poppins"/>
                <a:cs typeface="Poppins"/>
                <a:sym typeface="Poppins"/>
              </a:rPr>
              <a:t>Improve customer retention strategies to reduce last-minute cancellations.</a:t>
            </a:r>
          </a:p>
          <a:p>
            <a:pPr marL="480030" lvl="1" indent="-240015" algn="just">
              <a:lnSpc>
                <a:spcPts val="3112"/>
              </a:lnSpc>
              <a:buFont typeface="Arial"/>
              <a:buChar char="•"/>
            </a:pPr>
            <a:r>
              <a:rPr lang="en-US" sz="2223">
                <a:solidFill>
                  <a:srgbClr val="000000"/>
                </a:solidFill>
                <a:latin typeface="Poppins"/>
                <a:ea typeface="Poppins"/>
                <a:cs typeface="Poppins"/>
                <a:sym typeface="Poppins"/>
              </a:rPr>
              <a:t>Focus on revenue optimization technique for lower performing strategies.</a:t>
            </a:r>
          </a:p>
        </p:txBody>
      </p:sp>
      <p:grpSp>
        <p:nvGrpSpPr>
          <p:cNvPr id="17" name="Group 17"/>
          <p:cNvGrpSpPr/>
          <p:nvPr/>
        </p:nvGrpSpPr>
        <p:grpSpPr>
          <a:xfrm rot="5400000">
            <a:off x="10658428" y="1501137"/>
            <a:ext cx="532129" cy="2941746"/>
            <a:chOff x="0" y="0"/>
            <a:chExt cx="140149" cy="774781"/>
          </a:xfrm>
        </p:grpSpPr>
        <p:sp>
          <p:nvSpPr>
            <p:cNvPr id="18" name="Freeform 18"/>
            <p:cNvSpPr/>
            <p:nvPr/>
          </p:nvSpPr>
          <p:spPr>
            <a:xfrm>
              <a:off x="0" y="0"/>
              <a:ext cx="140149" cy="774781"/>
            </a:xfrm>
            <a:custGeom>
              <a:avLst/>
              <a:gdLst/>
              <a:ahLst/>
              <a:cxnLst/>
              <a:rect l="l" t="t" r="r" b="b"/>
              <a:pathLst>
                <a:path w="140149" h="774781">
                  <a:moveTo>
                    <a:pt x="0" y="0"/>
                  </a:moveTo>
                  <a:lnTo>
                    <a:pt x="140149" y="0"/>
                  </a:lnTo>
                  <a:lnTo>
                    <a:pt x="140149" y="774781"/>
                  </a:lnTo>
                  <a:lnTo>
                    <a:pt x="0" y="774781"/>
                  </a:lnTo>
                  <a:close/>
                </a:path>
              </a:pathLst>
            </a:custGeom>
            <a:solidFill>
              <a:srgbClr val="8D6F22"/>
            </a:solidFill>
          </p:spPr>
        </p:sp>
        <p:sp>
          <p:nvSpPr>
            <p:cNvPr id="19" name="TextBox 19"/>
            <p:cNvSpPr txBox="1"/>
            <p:nvPr/>
          </p:nvSpPr>
          <p:spPr>
            <a:xfrm>
              <a:off x="0" y="-57150"/>
              <a:ext cx="140149" cy="831931"/>
            </a:xfrm>
            <a:prstGeom prst="rect">
              <a:avLst/>
            </a:prstGeom>
          </p:spPr>
          <p:txBody>
            <a:bodyPr lIns="50800" tIns="50800" rIns="50800" bIns="50800" rtlCol="0" anchor="ctr"/>
            <a:lstStyle/>
            <a:p>
              <a:pPr algn="ctr">
                <a:lnSpc>
                  <a:spcPts val="2799"/>
                </a:lnSpc>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DE59"/>
        </a:solidFill>
        <a:effectLst/>
      </p:bgPr>
    </p:bg>
    <p:spTree>
      <p:nvGrpSpPr>
        <p:cNvPr id="1" name=""/>
        <p:cNvGrpSpPr/>
        <p:nvPr/>
      </p:nvGrpSpPr>
      <p:grpSpPr>
        <a:xfrm>
          <a:off x="0" y="0"/>
          <a:ext cx="0" cy="0"/>
          <a:chOff x="0" y="0"/>
          <a:chExt cx="0" cy="0"/>
        </a:xfrm>
      </p:grpSpPr>
      <p:sp>
        <p:nvSpPr>
          <p:cNvPr id="2" name="TextBox 2"/>
          <p:cNvSpPr txBox="1"/>
          <p:nvPr/>
        </p:nvSpPr>
        <p:spPr>
          <a:xfrm>
            <a:off x="10028211" y="2497622"/>
            <a:ext cx="7576479" cy="4330360"/>
          </a:xfrm>
          <a:prstGeom prst="rect">
            <a:avLst/>
          </a:prstGeom>
        </p:spPr>
        <p:txBody>
          <a:bodyPr lIns="0" tIns="0" rIns="0" bIns="0" rtlCol="0" anchor="t">
            <a:spAutoFit/>
          </a:bodyPr>
          <a:lstStyle/>
          <a:p>
            <a:pPr algn="l">
              <a:lnSpc>
                <a:spcPts val="16607"/>
              </a:lnSpc>
            </a:pPr>
            <a:r>
              <a:rPr lang="en-US" sz="15377" b="1">
                <a:solidFill>
                  <a:srgbClr val="8D6F22"/>
                </a:solidFill>
                <a:latin typeface="The Seasons Bold"/>
                <a:ea typeface="The Seasons Bold"/>
                <a:cs typeface="The Seasons Bold"/>
                <a:sym typeface="The Seasons Bold"/>
              </a:rPr>
              <a:t>Thank You</a:t>
            </a:r>
          </a:p>
        </p:txBody>
      </p:sp>
      <p:sp>
        <p:nvSpPr>
          <p:cNvPr id="3" name="TextBox 3"/>
          <p:cNvSpPr txBox="1"/>
          <p:nvPr/>
        </p:nvSpPr>
        <p:spPr>
          <a:xfrm>
            <a:off x="10028211" y="6484965"/>
            <a:ext cx="6257371" cy="533633"/>
          </a:xfrm>
          <a:prstGeom prst="rect">
            <a:avLst/>
          </a:prstGeom>
        </p:spPr>
        <p:txBody>
          <a:bodyPr lIns="0" tIns="0" rIns="0" bIns="0" rtlCol="0" anchor="t">
            <a:spAutoFit/>
          </a:bodyPr>
          <a:lstStyle/>
          <a:p>
            <a:pPr algn="l">
              <a:lnSpc>
                <a:spcPts val="4328"/>
              </a:lnSpc>
            </a:pPr>
            <a:r>
              <a:rPr lang="en-US" sz="2546" spc="662">
                <a:solidFill>
                  <a:srgbClr val="000000"/>
                </a:solidFill>
                <a:latin typeface="Poppins"/>
                <a:ea typeface="Poppins"/>
                <a:cs typeface="Poppins"/>
                <a:sym typeface="Poppins"/>
              </a:rPr>
              <a:t>FOR YOUR ATTENTION</a:t>
            </a:r>
          </a:p>
        </p:txBody>
      </p:sp>
      <p:grpSp>
        <p:nvGrpSpPr>
          <p:cNvPr id="4" name="Group 4"/>
          <p:cNvGrpSpPr/>
          <p:nvPr/>
        </p:nvGrpSpPr>
        <p:grpSpPr>
          <a:xfrm>
            <a:off x="13816450" y="853625"/>
            <a:ext cx="1538516" cy="538623"/>
            <a:chOff x="0" y="0"/>
            <a:chExt cx="405206" cy="141859"/>
          </a:xfrm>
        </p:grpSpPr>
        <p:sp>
          <p:nvSpPr>
            <p:cNvPr id="5" name="Freeform 5"/>
            <p:cNvSpPr/>
            <p:nvPr/>
          </p:nvSpPr>
          <p:spPr>
            <a:xfrm>
              <a:off x="0" y="0"/>
              <a:ext cx="405206" cy="141859"/>
            </a:xfrm>
            <a:custGeom>
              <a:avLst/>
              <a:gdLst/>
              <a:ahLst/>
              <a:cxnLst/>
              <a:rect l="l" t="t" r="r" b="b"/>
              <a:pathLst>
                <a:path w="405206" h="141859">
                  <a:moveTo>
                    <a:pt x="0" y="0"/>
                  </a:moveTo>
                  <a:lnTo>
                    <a:pt x="405206" y="0"/>
                  </a:lnTo>
                  <a:lnTo>
                    <a:pt x="405206" y="141859"/>
                  </a:lnTo>
                  <a:lnTo>
                    <a:pt x="0" y="141859"/>
                  </a:lnTo>
                  <a:close/>
                </a:path>
              </a:pathLst>
            </a:custGeom>
            <a:solidFill>
              <a:srgbClr val="8D6F22"/>
            </a:solidFill>
          </p:spPr>
        </p:sp>
        <p:sp>
          <p:nvSpPr>
            <p:cNvPr id="6" name="TextBox 6"/>
            <p:cNvSpPr txBox="1"/>
            <p:nvPr/>
          </p:nvSpPr>
          <p:spPr>
            <a:xfrm>
              <a:off x="0" y="-57150"/>
              <a:ext cx="405206" cy="199009"/>
            </a:xfrm>
            <a:prstGeom prst="rect">
              <a:avLst/>
            </a:prstGeom>
          </p:spPr>
          <p:txBody>
            <a:bodyPr lIns="50800" tIns="50800" rIns="50800" bIns="50800" rtlCol="0" anchor="ctr"/>
            <a:lstStyle/>
            <a:p>
              <a:pPr algn="ctr">
                <a:lnSpc>
                  <a:spcPts val="2799"/>
                </a:lnSpc>
              </a:pPr>
              <a:endParaRPr/>
            </a:p>
          </p:txBody>
        </p:sp>
      </p:grpSp>
      <p:grpSp>
        <p:nvGrpSpPr>
          <p:cNvPr id="7" name="Group 7"/>
          <p:cNvGrpSpPr/>
          <p:nvPr/>
        </p:nvGrpSpPr>
        <p:grpSpPr>
          <a:xfrm>
            <a:off x="-1666066" y="-489926"/>
            <a:ext cx="7427113" cy="13250192"/>
            <a:chOff x="0" y="0"/>
            <a:chExt cx="1956112" cy="3489762"/>
          </a:xfrm>
        </p:grpSpPr>
        <p:sp>
          <p:nvSpPr>
            <p:cNvPr id="8" name="Freeform 8"/>
            <p:cNvSpPr/>
            <p:nvPr/>
          </p:nvSpPr>
          <p:spPr>
            <a:xfrm>
              <a:off x="0" y="0"/>
              <a:ext cx="1956112" cy="3489763"/>
            </a:xfrm>
            <a:custGeom>
              <a:avLst/>
              <a:gdLst/>
              <a:ahLst/>
              <a:cxnLst/>
              <a:rect l="l" t="t" r="r" b="b"/>
              <a:pathLst>
                <a:path w="1956112" h="3489763">
                  <a:moveTo>
                    <a:pt x="0" y="0"/>
                  </a:moveTo>
                  <a:lnTo>
                    <a:pt x="1956112" y="0"/>
                  </a:lnTo>
                  <a:lnTo>
                    <a:pt x="1956112" y="3489763"/>
                  </a:lnTo>
                  <a:lnTo>
                    <a:pt x="0" y="3489763"/>
                  </a:lnTo>
                  <a:close/>
                </a:path>
              </a:pathLst>
            </a:custGeom>
            <a:solidFill>
              <a:srgbClr val="000000"/>
            </a:solidFill>
          </p:spPr>
        </p:sp>
        <p:sp>
          <p:nvSpPr>
            <p:cNvPr id="9" name="TextBox 9"/>
            <p:cNvSpPr txBox="1"/>
            <p:nvPr/>
          </p:nvSpPr>
          <p:spPr>
            <a:xfrm>
              <a:off x="0" y="-57150"/>
              <a:ext cx="1956112" cy="3546912"/>
            </a:xfrm>
            <a:prstGeom prst="rect">
              <a:avLst/>
            </a:prstGeom>
          </p:spPr>
          <p:txBody>
            <a:bodyPr lIns="50800" tIns="50800" rIns="50800" bIns="50800" rtlCol="0" anchor="ctr"/>
            <a:lstStyle/>
            <a:p>
              <a:pPr algn="ctr">
                <a:lnSpc>
                  <a:spcPts val="2659"/>
                </a:lnSpc>
              </a:pPr>
              <a:endParaRPr/>
            </a:p>
          </p:txBody>
        </p:sp>
      </p:grpSp>
      <p:sp>
        <p:nvSpPr>
          <p:cNvPr id="10" name="Freeform 10"/>
          <p:cNvSpPr/>
          <p:nvPr/>
        </p:nvSpPr>
        <p:spPr>
          <a:xfrm>
            <a:off x="1028700" y="1085276"/>
            <a:ext cx="411492" cy="274157"/>
          </a:xfrm>
          <a:custGeom>
            <a:avLst/>
            <a:gdLst/>
            <a:ahLst/>
            <a:cxnLst/>
            <a:rect l="l" t="t" r="r" b="b"/>
            <a:pathLst>
              <a:path w="411492" h="274157">
                <a:moveTo>
                  <a:pt x="0" y="0"/>
                </a:moveTo>
                <a:lnTo>
                  <a:pt x="411492" y="0"/>
                </a:lnTo>
                <a:lnTo>
                  <a:pt x="411492" y="274156"/>
                </a:lnTo>
                <a:lnTo>
                  <a:pt x="0" y="2741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TextBox 11"/>
          <p:cNvSpPr txBox="1"/>
          <p:nvPr/>
        </p:nvSpPr>
        <p:spPr>
          <a:xfrm>
            <a:off x="1686987" y="1047750"/>
            <a:ext cx="2671067" cy="368258"/>
          </a:xfrm>
          <a:prstGeom prst="rect">
            <a:avLst/>
          </a:prstGeom>
        </p:spPr>
        <p:txBody>
          <a:bodyPr lIns="0" tIns="0" rIns="0" bIns="0" rtlCol="0" anchor="t">
            <a:spAutoFit/>
          </a:bodyPr>
          <a:lstStyle/>
          <a:p>
            <a:pPr algn="l">
              <a:lnSpc>
                <a:spcPts val="2721"/>
              </a:lnSpc>
            </a:pPr>
            <a:r>
              <a:rPr lang="en-US" sz="2520" b="1">
                <a:solidFill>
                  <a:srgbClr val="FFFFFF"/>
                </a:solidFill>
                <a:latin typeface="The Seasons Bold"/>
                <a:ea typeface="The Seasons Bold"/>
                <a:cs typeface="The Seasons Bold"/>
                <a:sym typeface="The Seasons Bold"/>
              </a:rPr>
              <a:t>ITC HO</a:t>
            </a:r>
          </a:p>
        </p:txBody>
      </p:sp>
      <p:sp>
        <p:nvSpPr>
          <p:cNvPr id="12" name="TextBox 12"/>
          <p:cNvSpPr txBox="1"/>
          <p:nvPr/>
        </p:nvSpPr>
        <p:spPr>
          <a:xfrm>
            <a:off x="12088972" y="915189"/>
            <a:ext cx="927891" cy="358775"/>
          </a:xfrm>
          <a:prstGeom prst="rect">
            <a:avLst/>
          </a:prstGeom>
        </p:spPr>
        <p:txBody>
          <a:bodyPr lIns="0" tIns="0" rIns="0" bIns="0" rtlCol="0" anchor="t">
            <a:spAutoFit/>
          </a:bodyPr>
          <a:lstStyle/>
          <a:p>
            <a:pPr algn="r">
              <a:lnSpc>
                <a:spcPts val="2799"/>
              </a:lnSpc>
              <a:spcBef>
                <a:spcPct val="0"/>
              </a:spcBef>
            </a:pPr>
            <a:r>
              <a:rPr lang="en-US" sz="1999">
                <a:solidFill>
                  <a:srgbClr val="000000"/>
                </a:solidFill>
                <a:latin typeface="Poppins"/>
                <a:ea typeface="Poppins"/>
                <a:cs typeface="Poppins"/>
                <a:sym typeface="Poppins"/>
              </a:rPr>
              <a:t>Home</a:t>
            </a:r>
          </a:p>
        </p:txBody>
      </p:sp>
      <p:sp>
        <p:nvSpPr>
          <p:cNvPr id="13" name="TextBox 13"/>
          <p:cNvSpPr txBox="1"/>
          <p:nvPr/>
        </p:nvSpPr>
        <p:spPr>
          <a:xfrm>
            <a:off x="14121763" y="914974"/>
            <a:ext cx="927891" cy="35877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id="14" name="TextBox 14"/>
          <p:cNvSpPr txBox="1"/>
          <p:nvPr/>
        </p:nvSpPr>
        <p:spPr>
          <a:xfrm>
            <a:off x="16154554" y="915189"/>
            <a:ext cx="1104746" cy="358775"/>
          </a:xfrm>
          <a:prstGeom prst="rect">
            <a:avLst/>
          </a:prstGeom>
        </p:spPr>
        <p:txBody>
          <a:bodyPr lIns="0" tIns="0" rIns="0" bIns="0" rtlCol="0" anchor="t">
            <a:spAutoFit/>
          </a:bodyPr>
          <a:lstStyle/>
          <a:p>
            <a:pPr algn="r">
              <a:lnSpc>
                <a:spcPts val="2799"/>
              </a:lnSpc>
              <a:spcBef>
                <a:spcPct val="0"/>
              </a:spcBef>
            </a:pPr>
            <a:r>
              <a:rPr lang="en-US" sz="1999">
                <a:solidFill>
                  <a:srgbClr val="000000"/>
                </a:solidFill>
                <a:latin typeface="Poppins"/>
                <a:ea typeface="Poppins"/>
                <a:cs typeface="Poppins"/>
                <a:sym typeface="Poppins"/>
              </a:rPr>
              <a:t>Contact</a:t>
            </a:r>
          </a:p>
        </p:txBody>
      </p:sp>
      <p:grpSp>
        <p:nvGrpSpPr>
          <p:cNvPr id="15" name="Group 15"/>
          <p:cNvGrpSpPr/>
          <p:nvPr/>
        </p:nvGrpSpPr>
        <p:grpSpPr>
          <a:xfrm>
            <a:off x="2047490" y="2335697"/>
            <a:ext cx="5316658" cy="5615606"/>
            <a:chOff x="0" y="0"/>
            <a:chExt cx="823689" cy="870004"/>
          </a:xfrm>
        </p:grpSpPr>
        <p:sp>
          <p:nvSpPr>
            <p:cNvPr id="16" name="Freeform 16"/>
            <p:cNvSpPr/>
            <p:nvPr/>
          </p:nvSpPr>
          <p:spPr>
            <a:xfrm>
              <a:off x="0" y="0"/>
              <a:ext cx="823689" cy="870004"/>
            </a:xfrm>
            <a:custGeom>
              <a:avLst/>
              <a:gdLst/>
              <a:ahLst/>
              <a:cxnLst/>
              <a:rect l="l" t="t" r="r" b="b"/>
              <a:pathLst>
                <a:path w="823689" h="870004">
                  <a:moveTo>
                    <a:pt x="0" y="0"/>
                  </a:moveTo>
                  <a:lnTo>
                    <a:pt x="823689" y="0"/>
                  </a:lnTo>
                  <a:lnTo>
                    <a:pt x="823689" y="870004"/>
                  </a:lnTo>
                  <a:lnTo>
                    <a:pt x="0" y="870004"/>
                  </a:lnTo>
                  <a:close/>
                </a:path>
              </a:pathLst>
            </a:custGeom>
            <a:blipFill>
              <a:blip r:embed="rId4"/>
              <a:stretch>
                <a:fillRect l="-29266" r="-29266"/>
              </a:stretch>
            </a:blipFill>
          </p:spPr>
        </p:sp>
      </p:grpSp>
      <p:grpSp>
        <p:nvGrpSpPr>
          <p:cNvPr id="17" name="Group 17"/>
          <p:cNvGrpSpPr/>
          <p:nvPr/>
        </p:nvGrpSpPr>
        <p:grpSpPr>
          <a:xfrm rot="5400000">
            <a:off x="5910627" y="6480430"/>
            <a:ext cx="532129" cy="2941746"/>
            <a:chOff x="0" y="0"/>
            <a:chExt cx="140149" cy="774781"/>
          </a:xfrm>
        </p:grpSpPr>
        <p:sp>
          <p:nvSpPr>
            <p:cNvPr id="18" name="Freeform 18"/>
            <p:cNvSpPr/>
            <p:nvPr/>
          </p:nvSpPr>
          <p:spPr>
            <a:xfrm>
              <a:off x="0" y="0"/>
              <a:ext cx="140149" cy="774781"/>
            </a:xfrm>
            <a:custGeom>
              <a:avLst/>
              <a:gdLst/>
              <a:ahLst/>
              <a:cxnLst/>
              <a:rect l="l" t="t" r="r" b="b"/>
              <a:pathLst>
                <a:path w="140149" h="774781">
                  <a:moveTo>
                    <a:pt x="0" y="0"/>
                  </a:moveTo>
                  <a:lnTo>
                    <a:pt x="140149" y="0"/>
                  </a:lnTo>
                  <a:lnTo>
                    <a:pt x="140149" y="774781"/>
                  </a:lnTo>
                  <a:lnTo>
                    <a:pt x="0" y="774781"/>
                  </a:lnTo>
                  <a:close/>
                </a:path>
              </a:pathLst>
            </a:custGeom>
            <a:solidFill>
              <a:srgbClr val="8D6F22"/>
            </a:solidFill>
          </p:spPr>
        </p:sp>
        <p:sp>
          <p:nvSpPr>
            <p:cNvPr id="19" name="TextBox 19"/>
            <p:cNvSpPr txBox="1"/>
            <p:nvPr/>
          </p:nvSpPr>
          <p:spPr>
            <a:xfrm>
              <a:off x="0" y="-57150"/>
              <a:ext cx="140149" cy="831931"/>
            </a:xfrm>
            <a:prstGeom prst="rect">
              <a:avLst/>
            </a:prstGeom>
          </p:spPr>
          <p:txBody>
            <a:bodyPr lIns="50800" tIns="50800" rIns="50800" bIns="50800" rtlCol="0" anchor="ctr"/>
            <a:lstStyle/>
            <a:p>
              <a:pPr algn="ctr">
                <a:lnSpc>
                  <a:spcPts val="2799"/>
                </a:lnSpc>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DE59"/>
        </a:solidFill>
        <a:effectLst/>
      </p:bgPr>
    </p:bg>
    <p:spTree>
      <p:nvGrpSpPr>
        <p:cNvPr id="1" name=""/>
        <p:cNvGrpSpPr/>
        <p:nvPr/>
      </p:nvGrpSpPr>
      <p:grpSpPr>
        <a:xfrm>
          <a:off x="0" y="0"/>
          <a:ext cx="0" cy="0"/>
          <a:chOff x="0" y="0"/>
          <a:chExt cx="0" cy="0"/>
        </a:xfrm>
      </p:grpSpPr>
      <p:grpSp>
        <p:nvGrpSpPr>
          <p:cNvPr id="2" name="Group 2"/>
          <p:cNvGrpSpPr/>
          <p:nvPr/>
        </p:nvGrpSpPr>
        <p:grpSpPr>
          <a:xfrm>
            <a:off x="-415405" y="2555693"/>
            <a:ext cx="19723177" cy="11642408"/>
            <a:chOff x="0" y="0"/>
            <a:chExt cx="5194582" cy="3066313"/>
          </a:xfrm>
        </p:grpSpPr>
        <p:sp>
          <p:nvSpPr>
            <p:cNvPr id="3" name="Freeform 3"/>
            <p:cNvSpPr/>
            <p:nvPr/>
          </p:nvSpPr>
          <p:spPr>
            <a:xfrm>
              <a:off x="0" y="0"/>
              <a:ext cx="5194582" cy="3066313"/>
            </a:xfrm>
            <a:custGeom>
              <a:avLst/>
              <a:gdLst/>
              <a:ahLst/>
              <a:cxnLst/>
              <a:rect l="l" t="t" r="r" b="b"/>
              <a:pathLst>
                <a:path w="5194582" h="3066313">
                  <a:moveTo>
                    <a:pt x="0" y="0"/>
                  </a:moveTo>
                  <a:lnTo>
                    <a:pt x="5194582" y="0"/>
                  </a:lnTo>
                  <a:lnTo>
                    <a:pt x="5194582" y="3066313"/>
                  </a:lnTo>
                  <a:lnTo>
                    <a:pt x="0" y="3066313"/>
                  </a:lnTo>
                  <a:close/>
                </a:path>
              </a:pathLst>
            </a:custGeom>
            <a:solidFill>
              <a:srgbClr val="000000"/>
            </a:solidFill>
          </p:spPr>
        </p:sp>
        <p:sp>
          <p:nvSpPr>
            <p:cNvPr id="4" name="TextBox 4"/>
            <p:cNvSpPr txBox="1"/>
            <p:nvPr/>
          </p:nvSpPr>
          <p:spPr>
            <a:xfrm>
              <a:off x="0" y="-57150"/>
              <a:ext cx="5194582" cy="3123463"/>
            </a:xfrm>
            <a:prstGeom prst="rect">
              <a:avLst/>
            </a:prstGeom>
          </p:spPr>
          <p:txBody>
            <a:bodyPr lIns="50800" tIns="50800" rIns="50800" bIns="50800" rtlCol="0" anchor="ctr"/>
            <a:lstStyle/>
            <a:p>
              <a:pPr algn="ctr">
                <a:lnSpc>
                  <a:spcPts val="2799"/>
                </a:lnSpc>
              </a:pPr>
              <a:endParaRPr/>
            </a:p>
          </p:txBody>
        </p:sp>
      </p:grpSp>
      <p:grpSp>
        <p:nvGrpSpPr>
          <p:cNvPr id="5" name="Group 5"/>
          <p:cNvGrpSpPr/>
          <p:nvPr/>
        </p:nvGrpSpPr>
        <p:grpSpPr>
          <a:xfrm>
            <a:off x="8874049" y="2790993"/>
            <a:ext cx="9182988" cy="7295074"/>
            <a:chOff x="0" y="0"/>
            <a:chExt cx="1045894" cy="830871"/>
          </a:xfrm>
        </p:grpSpPr>
        <p:sp>
          <p:nvSpPr>
            <p:cNvPr id="6" name="Freeform 6"/>
            <p:cNvSpPr/>
            <p:nvPr/>
          </p:nvSpPr>
          <p:spPr>
            <a:xfrm>
              <a:off x="0" y="0"/>
              <a:ext cx="1045894" cy="830871"/>
            </a:xfrm>
            <a:custGeom>
              <a:avLst/>
              <a:gdLst/>
              <a:ahLst/>
              <a:cxnLst/>
              <a:rect l="l" t="t" r="r" b="b"/>
              <a:pathLst>
                <a:path w="1045894" h="830871">
                  <a:moveTo>
                    <a:pt x="0" y="0"/>
                  </a:moveTo>
                  <a:lnTo>
                    <a:pt x="1045894" y="0"/>
                  </a:lnTo>
                  <a:lnTo>
                    <a:pt x="1045894" y="830871"/>
                  </a:lnTo>
                  <a:lnTo>
                    <a:pt x="0" y="830871"/>
                  </a:lnTo>
                  <a:close/>
                </a:path>
              </a:pathLst>
            </a:custGeom>
            <a:blipFill>
              <a:blip r:embed="rId2"/>
              <a:stretch>
                <a:fillRect l="-2523" r="-2523"/>
              </a:stretch>
            </a:blipFill>
          </p:spPr>
        </p:sp>
      </p:grpSp>
      <p:sp>
        <p:nvSpPr>
          <p:cNvPr id="7" name="TextBox 7"/>
          <p:cNvSpPr txBox="1"/>
          <p:nvPr/>
        </p:nvSpPr>
        <p:spPr>
          <a:xfrm>
            <a:off x="2011795" y="1006475"/>
            <a:ext cx="14264410" cy="1299210"/>
          </a:xfrm>
          <a:prstGeom prst="rect">
            <a:avLst/>
          </a:prstGeom>
        </p:spPr>
        <p:txBody>
          <a:bodyPr lIns="0" tIns="0" rIns="0" bIns="0" rtlCol="0" anchor="t">
            <a:spAutoFit/>
          </a:bodyPr>
          <a:lstStyle/>
          <a:p>
            <a:pPr algn="ctr">
              <a:lnSpc>
                <a:spcPts val="9720"/>
              </a:lnSpc>
            </a:pPr>
            <a:r>
              <a:rPr lang="en-US" sz="9000" b="1">
                <a:solidFill>
                  <a:srgbClr val="8D6F22"/>
                </a:solidFill>
                <a:latin typeface="The Seasons Bold"/>
                <a:ea typeface="The Seasons Bold"/>
                <a:cs typeface="The Seasons Bold"/>
                <a:sym typeface="The Seasons Bold"/>
              </a:rPr>
              <a:t>About Us</a:t>
            </a:r>
          </a:p>
        </p:txBody>
      </p:sp>
      <p:grpSp>
        <p:nvGrpSpPr>
          <p:cNvPr id="8" name="Group 8"/>
          <p:cNvGrpSpPr/>
          <p:nvPr/>
        </p:nvGrpSpPr>
        <p:grpSpPr>
          <a:xfrm>
            <a:off x="13816450" y="462270"/>
            <a:ext cx="1538516" cy="566430"/>
            <a:chOff x="0" y="0"/>
            <a:chExt cx="405206" cy="149183"/>
          </a:xfrm>
        </p:grpSpPr>
        <p:sp>
          <p:nvSpPr>
            <p:cNvPr id="9" name="Freeform 9"/>
            <p:cNvSpPr/>
            <p:nvPr/>
          </p:nvSpPr>
          <p:spPr>
            <a:xfrm>
              <a:off x="0" y="0"/>
              <a:ext cx="405206" cy="149183"/>
            </a:xfrm>
            <a:custGeom>
              <a:avLst/>
              <a:gdLst/>
              <a:ahLst/>
              <a:cxnLst/>
              <a:rect l="l" t="t" r="r" b="b"/>
              <a:pathLst>
                <a:path w="405206" h="149183">
                  <a:moveTo>
                    <a:pt x="0" y="0"/>
                  </a:moveTo>
                  <a:lnTo>
                    <a:pt x="405206" y="0"/>
                  </a:lnTo>
                  <a:lnTo>
                    <a:pt x="405206" y="149183"/>
                  </a:lnTo>
                  <a:lnTo>
                    <a:pt x="0" y="149183"/>
                  </a:lnTo>
                  <a:close/>
                </a:path>
              </a:pathLst>
            </a:custGeom>
            <a:solidFill>
              <a:srgbClr val="8D6F22"/>
            </a:solidFill>
          </p:spPr>
        </p:sp>
        <p:sp>
          <p:nvSpPr>
            <p:cNvPr id="10" name="TextBox 10"/>
            <p:cNvSpPr txBox="1"/>
            <p:nvPr/>
          </p:nvSpPr>
          <p:spPr>
            <a:xfrm>
              <a:off x="0" y="-57150"/>
              <a:ext cx="405206" cy="206333"/>
            </a:xfrm>
            <a:prstGeom prst="rect">
              <a:avLst/>
            </a:prstGeom>
          </p:spPr>
          <p:txBody>
            <a:bodyPr lIns="50800" tIns="50800" rIns="50800" bIns="50800" rtlCol="0" anchor="ctr"/>
            <a:lstStyle/>
            <a:p>
              <a:pPr algn="ctr">
                <a:lnSpc>
                  <a:spcPts val="2799"/>
                </a:lnSpc>
              </a:pPr>
              <a:endParaRPr/>
            </a:p>
          </p:txBody>
        </p:sp>
      </p:grpSp>
      <p:sp>
        <p:nvSpPr>
          <p:cNvPr id="11" name="Freeform 11"/>
          <p:cNvSpPr/>
          <p:nvPr/>
        </p:nvSpPr>
        <p:spPr>
          <a:xfrm>
            <a:off x="1028700" y="697968"/>
            <a:ext cx="411492" cy="274157"/>
          </a:xfrm>
          <a:custGeom>
            <a:avLst/>
            <a:gdLst/>
            <a:ahLst/>
            <a:cxnLst/>
            <a:rect l="l" t="t" r="r" b="b"/>
            <a:pathLst>
              <a:path w="411492" h="274157">
                <a:moveTo>
                  <a:pt x="0" y="0"/>
                </a:moveTo>
                <a:lnTo>
                  <a:pt x="411492" y="0"/>
                </a:lnTo>
                <a:lnTo>
                  <a:pt x="411492" y="274156"/>
                </a:lnTo>
                <a:lnTo>
                  <a:pt x="0" y="27415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2" name="TextBox 12"/>
          <p:cNvSpPr txBox="1"/>
          <p:nvPr/>
        </p:nvSpPr>
        <p:spPr>
          <a:xfrm>
            <a:off x="12061018" y="494850"/>
            <a:ext cx="927891" cy="358775"/>
          </a:xfrm>
          <a:prstGeom prst="rect">
            <a:avLst/>
          </a:prstGeom>
        </p:spPr>
        <p:txBody>
          <a:bodyPr lIns="0" tIns="0" rIns="0" bIns="0" rtlCol="0" anchor="t">
            <a:spAutoFit/>
          </a:bodyPr>
          <a:lstStyle/>
          <a:p>
            <a:pPr algn="r">
              <a:lnSpc>
                <a:spcPts val="2799"/>
              </a:lnSpc>
              <a:spcBef>
                <a:spcPct val="0"/>
              </a:spcBef>
            </a:pPr>
            <a:r>
              <a:rPr lang="en-US" sz="1999">
                <a:solidFill>
                  <a:srgbClr val="000000"/>
                </a:solidFill>
                <a:latin typeface="Poppins"/>
                <a:ea typeface="Poppins"/>
                <a:cs typeface="Poppins"/>
                <a:sym typeface="Poppins"/>
              </a:rPr>
              <a:t>Home</a:t>
            </a:r>
          </a:p>
        </p:txBody>
      </p:sp>
      <p:sp>
        <p:nvSpPr>
          <p:cNvPr id="13" name="TextBox 13"/>
          <p:cNvSpPr txBox="1"/>
          <p:nvPr/>
        </p:nvSpPr>
        <p:spPr>
          <a:xfrm>
            <a:off x="14121763" y="561975"/>
            <a:ext cx="927891" cy="35877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id="14" name="TextBox 14"/>
          <p:cNvSpPr txBox="1"/>
          <p:nvPr/>
        </p:nvSpPr>
        <p:spPr>
          <a:xfrm>
            <a:off x="16133434" y="494850"/>
            <a:ext cx="1104746" cy="358775"/>
          </a:xfrm>
          <a:prstGeom prst="rect">
            <a:avLst/>
          </a:prstGeom>
        </p:spPr>
        <p:txBody>
          <a:bodyPr lIns="0" tIns="0" rIns="0" bIns="0" rtlCol="0" anchor="t">
            <a:spAutoFit/>
          </a:bodyPr>
          <a:lstStyle/>
          <a:p>
            <a:pPr algn="r">
              <a:lnSpc>
                <a:spcPts val="2799"/>
              </a:lnSpc>
              <a:spcBef>
                <a:spcPct val="0"/>
              </a:spcBef>
            </a:pPr>
            <a:r>
              <a:rPr lang="en-US" sz="1999">
                <a:solidFill>
                  <a:srgbClr val="000000"/>
                </a:solidFill>
                <a:latin typeface="Poppins"/>
                <a:ea typeface="Poppins"/>
                <a:cs typeface="Poppins"/>
                <a:sym typeface="Poppins"/>
              </a:rPr>
              <a:t>Contact</a:t>
            </a:r>
          </a:p>
        </p:txBody>
      </p:sp>
      <p:sp>
        <p:nvSpPr>
          <p:cNvPr id="15" name="TextBox 15"/>
          <p:cNvSpPr txBox="1"/>
          <p:nvPr/>
        </p:nvSpPr>
        <p:spPr>
          <a:xfrm>
            <a:off x="1704420" y="638175"/>
            <a:ext cx="2671067" cy="368258"/>
          </a:xfrm>
          <a:prstGeom prst="rect">
            <a:avLst/>
          </a:prstGeom>
        </p:spPr>
        <p:txBody>
          <a:bodyPr lIns="0" tIns="0" rIns="0" bIns="0" rtlCol="0" anchor="t">
            <a:spAutoFit/>
          </a:bodyPr>
          <a:lstStyle/>
          <a:p>
            <a:pPr algn="l">
              <a:lnSpc>
                <a:spcPts val="2721"/>
              </a:lnSpc>
            </a:pPr>
            <a:r>
              <a:rPr lang="en-US" sz="2520" b="1">
                <a:solidFill>
                  <a:srgbClr val="000000"/>
                </a:solidFill>
                <a:latin typeface="The Seasons Bold"/>
                <a:ea typeface="The Seasons Bold"/>
                <a:cs typeface="The Seasons Bold"/>
                <a:sym typeface="The Seasons Bold"/>
              </a:rPr>
              <a:t>ITC HOTELS</a:t>
            </a:r>
          </a:p>
        </p:txBody>
      </p:sp>
      <p:sp>
        <p:nvSpPr>
          <p:cNvPr id="16" name="TextBox 16"/>
          <p:cNvSpPr txBox="1"/>
          <p:nvPr/>
        </p:nvSpPr>
        <p:spPr>
          <a:xfrm>
            <a:off x="275200" y="3517535"/>
            <a:ext cx="8263402" cy="5623491"/>
          </a:xfrm>
          <a:prstGeom prst="rect">
            <a:avLst/>
          </a:prstGeom>
        </p:spPr>
        <p:txBody>
          <a:bodyPr lIns="0" tIns="0" rIns="0" bIns="0" rtlCol="0" anchor="t">
            <a:spAutoFit/>
          </a:bodyPr>
          <a:lstStyle/>
          <a:p>
            <a:pPr algn="just">
              <a:lnSpc>
                <a:spcPts val="4096"/>
              </a:lnSpc>
            </a:pPr>
            <a:r>
              <a:rPr lang="en-US" sz="2438">
                <a:solidFill>
                  <a:srgbClr val="FFDE59"/>
                </a:solidFill>
                <a:latin typeface="Dynapuff"/>
                <a:ea typeface="Dynapuff"/>
                <a:cs typeface="Dynapuff"/>
                <a:sym typeface="Dynapuff"/>
              </a:rPr>
              <a:t>Established in 1975, ITC Hotels has grown to encompass over 140 hotels across 90+ destinations, solidifying its presence in the Indian subcontinent.ITC Hotels seamlessly blends India’s rich tradition of hospitality with globally benchmarked services, offering a collection of hotels and resorts that reflect the unique culture and ethos of each destination. Notably, ITC Hotels is the first in India to be awarded the 2024 US Green Building Council Leadership Award for Organisational Excellence.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DE59"/>
        </a:solidFill>
        <a:effectLst/>
      </p:bgPr>
    </p:bg>
    <p:spTree>
      <p:nvGrpSpPr>
        <p:cNvPr id="1" name=""/>
        <p:cNvGrpSpPr/>
        <p:nvPr/>
      </p:nvGrpSpPr>
      <p:grpSpPr>
        <a:xfrm>
          <a:off x="0" y="0"/>
          <a:ext cx="0" cy="0"/>
          <a:chOff x="0" y="0"/>
          <a:chExt cx="0" cy="0"/>
        </a:xfrm>
      </p:grpSpPr>
      <p:sp>
        <p:nvSpPr>
          <p:cNvPr id="2" name="TextBox 2"/>
          <p:cNvSpPr txBox="1"/>
          <p:nvPr/>
        </p:nvSpPr>
        <p:spPr>
          <a:xfrm>
            <a:off x="532129" y="1314251"/>
            <a:ext cx="7254857" cy="2546985"/>
          </a:xfrm>
          <a:prstGeom prst="rect">
            <a:avLst/>
          </a:prstGeom>
        </p:spPr>
        <p:txBody>
          <a:bodyPr lIns="0" tIns="0" rIns="0" bIns="0" rtlCol="0" anchor="t">
            <a:spAutoFit/>
          </a:bodyPr>
          <a:lstStyle/>
          <a:p>
            <a:pPr algn="ctr">
              <a:lnSpc>
                <a:spcPts val="9720"/>
              </a:lnSpc>
            </a:pPr>
            <a:r>
              <a:rPr lang="en-US" sz="9000" b="1">
                <a:solidFill>
                  <a:srgbClr val="663C2C"/>
                </a:solidFill>
                <a:latin typeface="The Seasons Bold"/>
                <a:ea typeface="The Seasons Bold"/>
                <a:cs typeface="The Seasons Bold"/>
                <a:sym typeface="The Seasons Bold"/>
              </a:rPr>
              <a:t>Problem Statement</a:t>
            </a:r>
          </a:p>
        </p:txBody>
      </p:sp>
      <p:sp>
        <p:nvSpPr>
          <p:cNvPr id="3" name="TextBox 3"/>
          <p:cNvSpPr txBox="1"/>
          <p:nvPr/>
        </p:nvSpPr>
        <p:spPr>
          <a:xfrm>
            <a:off x="1028700" y="3794561"/>
            <a:ext cx="6212270" cy="6338430"/>
          </a:xfrm>
          <a:prstGeom prst="rect">
            <a:avLst/>
          </a:prstGeom>
        </p:spPr>
        <p:txBody>
          <a:bodyPr lIns="0" tIns="0" rIns="0" bIns="0" rtlCol="0" anchor="t">
            <a:spAutoFit/>
          </a:bodyPr>
          <a:lstStyle/>
          <a:p>
            <a:pPr algn="just">
              <a:lnSpc>
                <a:spcPts val="3354"/>
              </a:lnSpc>
            </a:pPr>
            <a:r>
              <a:rPr lang="en-US" sz="2395">
                <a:solidFill>
                  <a:srgbClr val="000000"/>
                </a:solidFill>
                <a:latin typeface="Poppins"/>
                <a:ea typeface="Poppins"/>
                <a:cs typeface="Poppins"/>
                <a:sym typeface="Poppins"/>
              </a:rPr>
              <a:t>ITC Hotels is a luxury hotel chain that operates multiple properties with diverse room categories and varying occupancy rates. The company wants to gain deeper insights into its overall financial performance, customer booking behavior, occupancy trends, and room category performance to optimize revenue generation, minimize cancellations, and enhance customer satisfaction. The goal of this project is to create an interactive, multi-page Power BI dashboard to provide stakeholders with real-time insights for decision-making.</a:t>
            </a:r>
          </a:p>
        </p:txBody>
      </p:sp>
      <p:grpSp>
        <p:nvGrpSpPr>
          <p:cNvPr id="4" name="Group 4"/>
          <p:cNvGrpSpPr/>
          <p:nvPr/>
        </p:nvGrpSpPr>
        <p:grpSpPr>
          <a:xfrm>
            <a:off x="9665750" y="-390004"/>
            <a:ext cx="8974741" cy="12498013"/>
            <a:chOff x="0" y="0"/>
            <a:chExt cx="2363718" cy="3291658"/>
          </a:xfrm>
        </p:grpSpPr>
        <p:sp>
          <p:nvSpPr>
            <p:cNvPr id="5" name="Freeform 5"/>
            <p:cNvSpPr/>
            <p:nvPr/>
          </p:nvSpPr>
          <p:spPr>
            <a:xfrm>
              <a:off x="0" y="0"/>
              <a:ext cx="2363718" cy="3291658"/>
            </a:xfrm>
            <a:custGeom>
              <a:avLst/>
              <a:gdLst/>
              <a:ahLst/>
              <a:cxnLst/>
              <a:rect l="l" t="t" r="r" b="b"/>
              <a:pathLst>
                <a:path w="2363718" h="3291658">
                  <a:moveTo>
                    <a:pt x="0" y="0"/>
                  </a:moveTo>
                  <a:lnTo>
                    <a:pt x="2363718" y="0"/>
                  </a:lnTo>
                  <a:lnTo>
                    <a:pt x="2363718" y="3291658"/>
                  </a:lnTo>
                  <a:lnTo>
                    <a:pt x="0" y="3291658"/>
                  </a:lnTo>
                  <a:close/>
                </a:path>
              </a:pathLst>
            </a:custGeom>
            <a:solidFill>
              <a:srgbClr val="000000"/>
            </a:solidFill>
          </p:spPr>
        </p:sp>
        <p:sp>
          <p:nvSpPr>
            <p:cNvPr id="6" name="TextBox 6"/>
            <p:cNvSpPr txBox="1"/>
            <p:nvPr/>
          </p:nvSpPr>
          <p:spPr>
            <a:xfrm>
              <a:off x="0" y="-57150"/>
              <a:ext cx="2363718" cy="3348808"/>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7903379" y="2011784"/>
            <a:ext cx="9355921" cy="3313861"/>
            <a:chOff x="0" y="0"/>
            <a:chExt cx="1449477" cy="513404"/>
          </a:xfrm>
        </p:grpSpPr>
        <p:sp>
          <p:nvSpPr>
            <p:cNvPr id="8" name="Freeform 8"/>
            <p:cNvSpPr/>
            <p:nvPr/>
          </p:nvSpPr>
          <p:spPr>
            <a:xfrm>
              <a:off x="0" y="0"/>
              <a:ext cx="1449477" cy="513404"/>
            </a:xfrm>
            <a:custGeom>
              <a:avLst/>
              <a:gdLst/>
              <a:ahLst/>
              <a:cxnLst/>
              <a:rect l="l" t="t" r="r" b="b"/>
              <a:pathLst>
                <a:path w="1449477" h="513404">
                  <a:moveTo>
                    <a:pt x="0" y="0"/>
                  </a:moveTo>
                  <a:lnTo>
                    <a:pt x="1449477" y="0"/>
                  </a:lnTo>
                  <a:lnTo>
                    <a:pt x="1449477" y="513404"/>
                  </a:lnTo>
                  <a:lnTo>
                    <a:pt x="0" y="513404"/>
                  </a:lnTo>
                  <a:close/>
                </a:path>
              </a:pathLst>
            </a:custGeom>
            <a:blipFill>
              <a:blip r:embed="rId2"/>
              <a:stretch>
                <a:fillRect t="-44050" b="-44050"/>
              </a:stretch>
            </a:blipFill>
          </p:spPr>
        </p:sp>
      </p:grpSp>
      <p:grpSp>
        <p:nvGrpSpPr>
          <p:cNvPr id="9" name="Group 9"/>
          <p:cNvGrpSpPr/>
          <p:nvPr/>
        </p:nvGrpSpPr>
        <p:grpSpPr>
          <a:xfrm>
            <a:off x="7903379" y="5944439"/>
            <a:ext cx="9355921" cy="3313861"/>
            <a:chOff x="0" y="0"/>
            <a:chExt cx="1449477" cy="513404"/>
          </a:xfrm>
        </p:grpSpPr>
        <p:sp>
          <p:nvSpPr>
            <p:cNvPr id="10" name="Freeform 10"/>
            <p:cNvSpPr/>
            <p:nvPr/>
          </p:nvSpPr>
          <p:spPr>
            <a:xfrm>
              <a:off x="0" y="0"/>
              <a:ext cx="1449477" cy="513404"/>
            </a:xfrm>
            <a:custGeom>
              <a:avLst/>
              <a:gdLst/>
              <a:ahLst/>
              <a:cxnLst/>
              <a:rect l="l" t="t" r="r" b="b"/>
              <a:pathLst>
                <a:path w="1449477" h="513404">
                  <a:moveTo>
                    <a:pt x="0" y="0"/>
                  </a:moveTo>
                  <a:lnTo>
                    <a:pt x="1449477" y="0"/>
                  </a:lnTo>
                  <a:lnTo>
                    <a:pt x="1449477" y="513404"/>
                  </a:lnTo>
                  <a:lnTo>
                    <a:pt x="0" y="513404"/>
                  </a:lnTo>
                  <a:close/>
                </a:path>
              </a:pathLst>
            </a:custGeom>
            <a:blipFill>
              <a:blip r:embed="rId3"/>
              <a:stretch>
                <a:fillRect t="-32845" b="-32845"/>
              </a:stretch>
            </a:blipFill>
          </p:spPr>
        </p:sp>
      </p:grpSp>
      <p:sp>
        <p:nvSpPr>
          <p:cNvPr id="11" name="Freeform 11"/>
          <p:cNvSpPr/>
          <p:nvPr/>
        </p:nvSpPr>
        <p:spPr>
          <a:xfrm>
            <a:off x="822954" y="316968"/>
            <a:ext cx="411492" cy="274157"/>
          </a:xfrm>
          <a:custGeom>
            <a:avLst/>
            <a:gdLst/>
            <a:ahLst/>
            <a:cxnLst/>
            <a:rect l="l" t="t" r="r" b="b"/>
            <a:pathLst>
              <a:path w="411492" h="274157">
                <a:moveTo>
                  <a:pt x="0" y="0"/>
                </a:moveTo>
                <a:lnTo>
                  <a:pt x="411492" y="0"/>
                </a:lnTo>
                <a:lnTo>
                  <a:pt x="411492" y="274156"/>
                </a:lnTo>
                <a:lnTo>
                  <a:pt x="0" y="27415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1602556" y="279442"/>
            <a:ext cx="2671067" cy="368258"/>
          </a:xfrm>
          <a:prstGeom prst="rect">
            <a:avLst/>
          </a:prstGeom>
        </p:spPr>
        <p:txBody>
          <a:bodyPr lIns="0" tIns="0" rIns="0" bIns="0" rtlCol="0" anchor="t">
            <a:spAutoFit/>
          </a:bodyPr>
          <a:lstStyle/>
          <a:p>
            <a:pPr algn="l">
              <a:lnSpc>
                <a:spcPts val="2721"/>
              </a:lnSpc>
            </a:pPr>
            <a:r>
              <a:rPr lang="en-US" sz="2520" b="1">
                <a:solidFill>
                  <a:srgbClr val="000000"/>
                </a:solidFill>
                <a:latin typeface="The Seasons Bold"/>
                <a:ea typeface="The Seasons Bold"/>
                <a:cs typeface="The Seasons Bold"/>
                <a:sym typeface="The Seasons Bold"/>
              </a:rPr>
              <a:t>ITC HOTELS</a:t>
            </a:r>
          </a:p>
        </p:txBody>
      </p:sp>
      <p:grpSp>
        <p:nvGrpSpPr>
          <p:cNvPr id="13" name="Group 13"/>
          <p:cNvGrpSpPr/>
          <p:nvPr/>
        </p:nvGrpSpPr>
        <p:grpSpPr>
          <a:xfrm>
            <a:off x="13816450" y="853625"/>
            <a:ext cx="1538516" cy="538623"/>
            <a:chOff x="0" y="0"/>
            <a:chExt cx="405206" cy="141859"/>
          </a:xfrm>
        </p:grpSpPr>
        <p:sp>
          <p:nvSpPr>
            <p:cNvPr id="14" name="Freeform 14"/>
            <p:cNvSpPr/>
            <p:nvPr/>
          </p:nvSpPr>
          <p:spPr>
            <a:xfrm>
              <a:off x="0" y="0"/>
              <a:ext cx="405206" cy="141859"/>
            </a:xfrm>
            <a:custGeom>
              <a:avLst/>
              <a:gdLst/>
              <a:ahLst/>
              <a:cxnLst/>
              <a:rect l="l" t="t" r="r" b="b"/>
              <a:pathLst>
                <a:path w="405206" h="141859">
                  <a:moveTo>
                    <a:pt x="0" y="0"/>
                  </a:moveTo>
                  <a:lnTo>
                    <a:pt x="405206" y="0"/>
                  </a:lnTo>
                  <a:lnTo>
                    <a:pt x="405206" y="141859"/>
                  </a:lnTo>
                  <a:lnTo>
                    <a:pt x="0" y="141859"/>
                  </a:lnTo>
                  <a:close/>
                </a:path>
              </a:pathLst>
            </a:custGeom>
            <a:solidFill>
              <a:srgbClr val="8D6F22"/>
            </a:solidFill>
          </p:spPr>
        </p:sp>
        <p:sp>
          <p:nvSpPr>
            <p:cNvPr id="15" name="TextBox 15"/>
            <p:cNvSpPr txBox="1"/>
            <p:nvPr/>
          </p:nvSpPr>
          <p:spPr>
            <a:xfrm>
              <a:off x="0" y="-57150"/>
              <a:ext cx="405206" cy="199009"/>
            </a:xfrm>
            <a:prstGeom prst="rect">
              <a:avLst/>
            </a:prstGeom>
          </p:spPr>
          <p:txBody>
            <a:bodyPr lIns="50800" tIns="50800" rIns="50800" bIns="50800" rtlCol="0" anchor="ctr"/>
            <a:lstStyle/>
            <a:p>
              <a:pPr algn="ctr">
                <a:lnSpc>
                  <a:spcPts val="2799"/>
                </a:lnSpc>
              </a:pPr>
              <a:endParaRPr/>
            </a:p>
          </p:txBody>
        </p:sp>
      </p:grpSp>
      <p:sp>
        <p:nvSpPr>
          <p:cNvPr id="16" name="TextBox 16"/>
          <p:cNvSpPr txBox="1"/>
          <p:nvPr/>
        </p:nvSpPr>
        <p:spPr>
          <a:xfrm>
            <a:off x="12088972" y="915189"/>
            <a:ext cx="927891"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Home</a:t>
            </a:r>
          </a:p>
        </p:txBody>
      </p:sp>
      <p:sp>
        <p:nvSpPr>
          <p:cNvPr id="17" name="TextBox 17"/>
          <p:cNvSpPr txBox="1"/>
          <p:nvPr/>
        </p:nvSpPr>
        <p:spPr>
          <a:xfrm>
            <a:off x="14121763" y="914974"/>
            <a:ext cx="927891" cy="358775"/>
          </a:xfrm>
          <a:prstGeom prst="rect">
            <a:avLst/>
          </a:prstGeom>
        </p:spPr>
        <p:txBody>
          <a:bodyPr lIns="0" tIns="0" rIns="0" bIns="0" rtlCol="0" anchor="t">
            <a:spAutoFit/>
          </a:bodyPr>
          <a:lstStyle/>
          <a:p>
            <a:pPr algn="ctr">
              <a:lnSpc>
                <a:spcPts val="2799"/>
              </a:lnSpc>
              <a:spcBef>
                <a:spcPct val="0"/>
              </a:spcBef>
            </a:pPr>
            <a:r>
              <a:rPr lang="en-US" sz="1999">
                <a:solidFill>
                  <a:srgbClr val="FFFFFF"/>
                </a:solidFill>
                <a:latin typeface="Poppins"/>
                <a:ea typeface="Poppins"/>
                <a:cs typeface="Poppins"/>
                <a:sym typeface="Poppins"/>
              </a:rPr>
              <a:t>About</a:t>
            </a:r>
          </a:p>
        </p:txBody>
      </p:sp>
      <p:sp>
        <p:nvSpPr>
          <p:cNvPr id="18" name="TextBox 18"/>
          <p:cNvSpPr txBox="1"/>
          <p:nvPr/>
        </p:nvSpPr>
        <p:spPr>
          <a:xfrm>
            <a:off x="16154554" y="915189"/>
            <a:ext cx="1104746"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Contact</a:t>
            </a:r>
          </a:p>
        </p:txBody>
      </p:sp>
      <p:grpSp>
        <p:nvGrpSpPr>
          <p:cNvPr id="19" name="Group 19"/>
          <p:cNvGrpSpPr/>
          <p:nvPr/>
        </p:nvGrpSpPr>
        <p:grpSpPr>
          <a:xfrm rot="-10800000">
            <a:off x="9399685" y="-347721"/>
            <a:ext cx="532129" cy="2941746"/>
            <a:chOff x="0" y="0"/>
            <a:chExt cx="140149" cy="774781"/>
          </a:xfrm>
        </p:grpSpPr>
        <p:sp>
          <p:nvSpPr>
            <p:cNvPr id="20" name="Freeform 20"/>
            <p:cNvSpPr/>
            <p:nvPr/>
          </p:nvSpPr>
          <p:spPr>
            <a:xfrm>
              <a:off x="0" y="0"/>
              <a:ext cx="140149" cy="774781"/>
            </a:xfrm>
            <a:custGeom>
              <a:avLst/>
              <a:gdLst/>
              <a:ahLst/>
              <a:cxnLst/>
              <a:rect l="l" t="t" r="r" b="b"/>
              <a:pathLst>
                <a:path w="140149" h="774781">
                  <a:moveTo>
                    <a:pt x="0" y="0"/>
                  </a:moveTo>
                  <a:lnTo>
                    <a:pt x="140149" y="0"/>
                  </a:lnTo>
                  <a:lnTo>
                    <a:pt x="140149" y="774781"/>
                  </a:lnTo>
                  <a:lnTo>
                    <a:pt x="0" y="774781"/>
                  </a:lnTo>
                  <a:close/>
                </a:path>
              </a:pathLst>
            </a:custGeom>
            <a:solidFill>
              <a:srgbClr val="8D6F22"/>
            </a:solidFill>
          </p:spPr>
        </p:sp>
        <p:sp>
          <p:nvSpPr>
            <p:cNvPr id="21" name="TextBox 21"/>
            <p:cNvSpPr txBox="1"/>
            <p:nvPr/>
          </p:nvSpPr>
          <p:spPr>
            <a:xfrm>
              <a:off x="0" y="-57150"/>
              <a:ext cx="140149" cy="831931"/>
            </a:xfrm>
            <a:prstGeom prst="rect">
              <a:avLst/>
            </a:prstGeom>
          </p:spPr>
          <p:txBody>
            <a:bodyPr lIns="50800" tIns="50800" rIns="50800" bIns="50800" rtlCol="0" anchor="ctr"/>
            <a:lstStyle/>
            <a:p>
              <a:pPr algn="ctr">
                <a:lnSpc>
                  <a:spcPts val="2799"/>
                </a:lnSpc>
              </a:pPr>
              <a:endParaRPr/>
            </a:p>
          </p:txBody>
        </p:sp>
      </p:grpSp>
      <p:grpSp>
        <p:nvGrpSpPr>
          <p:cNvPr id="22" name="Group 22"/>
          <p:cNvGrpSpPr/>
          <p:nvPr/>
        </p:nvGrpSpPr>
        <p:grpSpPr>
          <a:xfrm rot="-10800000">
            <a:off x="0" y="7981271"/>
            <a:ext cx="532129" cy="2941746"/>
            <a:chOff x="0" y="0"/>
            <a:chExt cx="140149" cy="774781"/>
          </a:xfrm>
        </p:grpSpPr>
        <p:sp>
          <p:nvSpPr>
            <p:cNvPr id="23" name="Freeform 23"/>
            <p:cNvSpPr/>
            <p:nvPr/>
          </p:nvSpPr>
          <p:spPr>
            <a:xfrm>
              <a:off x="0" y="0"/>
              <a:ext cx="140149" cy="774781"/>
            </a:xfrm>
            <a:custGeom>
              <a:avLst/>
              <a:gdLst/>
              <a:ahLst/>
              <a:cxnLst/>
              <a:rect l="l" t="t" r="r" b="b"/>
              <a:pathLst>
                <a:path w="140149" h="774781">
                  <a:moveTo>
                    <a:pt x="0" y="0"/>
                  </a:moveTo>
                  <a:lnTo>
                    <a:pt x="140149" y="0"/>
                  </a:lnTo>
                  <a:lnTo>
                    <a:pt x="140149" y="774781"/>
                  </a:lnTo>
                  <a:lnTo>
                    <a:pt x="0" y="774781"/>
                  </a:lnTo>
                  <a:close/>
                </a:path>
              </a:pathLst>
            </a:custGeom>
            <a:solidFill>
              <a:srgbClr val="8D6F22"/>
            </a:solidFill>
          </p:spPr>
        </p:sp>
        <p:sp>
          <p:nvSpPr>
            <p:cNvPr id="24" name="TextBox 24"/>
            <p:cNvSpPr txBox="1"/>
            <p:nvPr/>
          </p:nvSpPr>
          <p:spPr>
            <a:xfrm>
              <a:off x="0" y="-57150"/>
              <a:ext cx="140149" cy="831931"/>
            </a:xfrm>
            <a:prstGeom prst="rect">
              <a:avLst/>
            </a:prstGeom>
          </p:spPr>
          <p:txBody>
            <a:bodyPr lIns="50800" tIns="50800" rIns="50800" bIns="50800" rtlCol="0" anchor="ctr"/>
            <a:lstStyle/>
            <a:p>
              <a:pPr algn="ctr">
                <a:lnSpc>
                  <a:spcPts val="2799"/>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B0E0E"/>
        </a:solidFill>
        <a:effectLst/>
      </p:bgPr>
    </p:bg>
    <p:spTree>
      <p:nvGrpSpPr>
        <p:cNvPr id="1" name=""/>
        <p:cNvGrpSpPr/>
        <p:nvPr/>
      </p:nvGrpSpPr>
      <p:grpSpPr>
        <a:xfrm>
          <a:off x="0" y="0"/>
          <a:ext cx="0" cy="0"/>
          <a:chOff x="0" y="0"/>
          <a:chExt cx="0" cy="0"/>
        </a:xfrm>
      </p:grpSpPr>
      <p:sp>
        <p:nvSpPr>
          <p:cNvPr id="2" name="Freeform 2"/>
          <p:cNvSpPr/>
          <p:nvPr/>
        </p:nvSpPr>
        <p:spPr>
          <a:xfrm>
            <a:off x="2624847" y="2695065"/>
            <a:ext cx="13038303" cy="7176620"/>
          </a:xfrm>
          <a:custGeom>
            <a:avLst/>
            <a:gdLst/>
            <a:ahLst/>
            <a:cxnLst/>
            <a:rect l="l" t="t" r="r" b="b"/>
            <a:pathLst>
              <a:path w="13038303" h="7176620">
                <a:moveTo>
                  <a:pt x="0" y="0"/>
                </a:moveTo>
                <a:lnTo>
                  <a:pt x="13038302" y="0"/>
                </a:lnTo>
                <a:lnTo>
                  <a:pt x="13038302" y="7176620"/>
                </a:lnTo>
                <a:lnTo>
                  <a:pt x="0" y="7176620"/>
                </a:lnTo>
                <a:lnTo>
                  <a:pt x="0" y="0"/>
                </a:lnTo>
                <a:close/>
              </a:path>
            </a:pathLst>
          </a:custGeom>
          <a:blipFill>
            <a:blip r:embed="rId2"/>
            <a:stretch>
              <a:fillRect l="-305"/>
            </a:stretch>
          </a:blipFill>
        </p:spPr>
        <p:txBody>
          <a:bodyPr/>
          <a:lstStyle/>
          <a:p>
            <a:endParaRPr lang="en-IN" dirty="0"/>
          </a:p>
        </p:txBody>
      </p:sp>
      <p:sp>
        <p:nvSpPr>
          <p:cNvPr id="3" name="TextBox 3"/>
          <p:cNvSpPr txBox="1"/>
          <p:nvPr/>
        </p:nvSpPr>
        <p:spPr>
          <a:xfrm>
            <a:off x="181421" y="418246"/>
            <a:ext cx="17925157" cy="1087557"/>
          </a:xfrm>
          <a:prstGeom prst="rect">
            <a:avLst/>
          </a:prstGeom>
        </p:spPr>
        <p:txBody>
          <a:bodyPr lIns="0" tIns="0" rIns="0" bIns="0" rtlCol="0" anchor="t">
            <a:spAutoFit/>
          </a:bodyPr>
          <a:lstStyle/>
          <a:p>
            <a:pPr algn="ctr">
              <a:lnSpc>
                <a:spcPts val="8830"/>
              </a:lnSpc>
            </a:pPr>
            <a:r>
              <a:rPr lang="en-US" sz="6307" dirty="0">
                <a:solidFill>
                  <a:srgbClr val="FFDE59"/>
                </a:solidFill>
                <a:latin typeface="Dynapuff"/>
                <a:ea typeface="Dynapuff"/>
                <a:cs typeface="Dynapuff"/>
                <a:sym typeface="Dynapuff"/>
              </a:rPr>
              <a:t>1.Financial Overview &amp; Revenue Performance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DE59"/>
        </a:solidFill>
        <a:effectLst/>
      </p:bgPr>
    </p:bg>
    <p:spTree>
      <p:nvGrpSpPr>
        <p:cNvPr id="1" name=""/>
        <p:cNvGrpSpPr/>
        <p:nvPr/>
      </p:nvGrpSpPr>
      <p:grpSpPr>
        <a:xfrm>
          <a:off x="0" y="0"/>
          <a:ext cx="0" cy="0"/>
          <a:chOff x="0" y="0"/>
          <a:chExt cx="0" cy="0"/>
        </a:xfrm>
      </p:grpSpPr>
      <p:sp>
        <p:nvSpPr>
          <p:cNvPr id="2" name="TextBox 2"/>
          <p:cNvSpPr txBox="1"/>
          <p:nvPr/>
        </p:nvSpPr>
        <p:spPr>
          <a:xfrm>
            <a:off x="-794804" y="-142875"/>
            <a:ext cx="19877608" cy="2533253"/>
          </a:xfrm>
          <a:prstGeom prst="rect">
            <a:avLst/>
          </a:prstGeom>
        </p:spPr>
        <p:txBody>
          <a:bodyPr lIns="0" tIns="0" rIns="0" bIns="0" rtlCol="0" anchor="t">
            <a:spAutoFit/>
          </a:bodyPr>
          <a:lstStyle/>
          <a:p>
            <a:pPr algn="ctr">
              <a:lnSpc>
                <a:spcPts val="10217"/>
              </a:lnSpc>
            </a:pPr>
            <a:r>
              <a:rPr lang="en-US" sz="7298">
                <a:solidFill>
                  <a:srgbClr val="6D1B19"/>
                </a:solidFill>
                <a:latin typeface="Reggae One"/>
                <a:ea typeface="Reggae One"/>
                <a:cs typeface="Reggae One"/>
                <a:sym typeface="Reggae One"/>
              </a:rPr>
              <a:t>Financial Overview &amp; Revenue Performance</a:t>
            </a:r>
          </a:p>
        </p:txBody>
      </p:sp>
      <p:sp>
        <p:nvSpPr>
          <p:cNvPr id="3" name="TextBox 3"/>
          <p:cNvSpPr txBox="1"/>
          <p:nvPr/>
        </p:nvSpPr>
        <p:spPr>
          <a:xfrm>
            <a:off x="2511483" y="2314178"/>
            <a:ext cx="13265035" cy="9823170"/>
          </a:xfrm>
          <a:prstGeom prst="rect">
            <a:avLst/>
          </a:prstGeom>
        </p:spPr>
        <p:txBody>
          <a:bodyPr lIns="0" tIns="0" rIns="0" bIns="0" rtlCol="0" anchor="t">
            <a:spAutoFit/>
          </a:bodyPr>
          <a:lstStyle/>
          <a:p>
            <a:pPr algn="l">
              <a:lnSpc>
                <a:spcPts val="3007"/>
              </a:lnSpc>
            </a:pPr>
            <a:r>
              <a:rPr lang="en-US" sz="1915" b="1">
                <a:solidFill>
                  <a:srgbClr val="DB0E0E"/>
                </a:solidFill>
                <a:latin typeface="Canva Sans Bold"/>
                <a:ea typeface="Canva Sans Bold"/>
                <a:cs typeface="Canva Sans Bold"/>
                <a:sym typeface="Canva Sans Bold"/>
              </a:rPr>
              <a:t>1.Total Revenue &amp; Revenue Distribution</a:t>
            </a:r>
          </a:p>
          <a:p>
            <a:pPr algn="l">
              <a:lnSpc>
                <a:spcPts val="3007"/>
              </a:lnSpc>
            </a:pPr>
            <a:r>
              <a:rPr lang="en-US" sz="1915" b="1">
                <a:solidFill>
                  <a:srgbClr val="000000"/>
                </a:solidFill>
                <a:latin typeface="Canva Sans Bold"/>
                <a:ea typeface="Canva Sans Bold"/>
                <a:cs typeface="Canva Sans Bold"/>
                <a:sym typeface="Canva Sans Bold"/>
              </a:rPr>
              <a:t>₹1.71 billion in total revenue realized.</a:t>
            </a:r>
          </a:p>
          <a:p>
            <a:pPr algn="l">
              <a:lnSpc>
                <a:spcPts val="3007"/>
              </a:lnSpc>
            </a:pPr>
            <a:r>
              <a:rPr lang="en-US" sz="1915" b="1">
                <a:solidFill>
                  <a:srgbClr val="000000"/>
                </a:solidFill>
                <a:latin typeface="Canva Sans Bold"/>
                <a:ea typeface="Canva Sans Bold"/>
                <a:cs typeface="Canva Sans Bold"/>
                <a:sym typeface="Canva Sans Bold"/>
              </a:rPr>
              <a:t>Major properties like ITC Exotica, ITC Palace, and ITC City are the top contributors.</a:t>
            </a:r>
          </a:p>
          <a:p>
            <a:pPr algn="l">
              <a:lnSpc>
                <a:spcPts val="3007"/>
              </a:lnSpc>
            </a:pPr>
            <a:r>
              <a:rPr lang="en-US" sz="1915" b="1">
                <a:solidFill>
                  <a:srgbClr val="000000"/>
                </a:solidFill>
                <a:latin typeface="Canva Sans Bold"/>
                <a:ea typeface="Canva Sans Bold"/>
                <a:cs typeface="Canva Sans Bold"/>
                <a:sym typeface="Canva Sans Bold"/>
              </a:rPr>
              <a:t>Revenue varies significantly across properties, indicating different performance levels across hotel locations.</a:t>
            </a:r>
          </a:p>
          <a:p>
            <a:pPr algn="l">
              <a:lnSpc>
                <a:spcPts val="3007"/>
              </a:lnSpc>
            </a:pPr>
            <a:endParaRPr lang="en-US" sz="1915" b="1">
              <a:solidFill>
                <a:srgbClr val="000000"/>
              </a:solidFill>
              <a:latin typeface="Canva Sans Bold"/>
              <a:ea typeface="Canva Sans Bold"/>
              <a:cs typeface="Canva Sans Bold"/>
              <a:sym typeface="Canva Sans Bold"/>
            </a:endParaRPr>
          </a:p>
          <a:p>
            <a:pPr algn="l">
              <a:lnSpc>
                <a:spcPts val="3007"/>
              </a:lnSpc>
            </a:pPr>
            <a:r>
              <a:rPr lang="en-US" sz="1915" b="1">
                <a:solidFill>
                  <a:srgbClr val="DB0E0E"/>
                </a:solidFill>
                <a:latin typeface="Canva Sans Bold"/>
                <a:ea typeface="Canva Sans Bold"/>
                <a:cs typeface="Canva Sans Bold"/>
                <a:sym typeface="Canva Sans Bold"/>
              </a:rPr>
              <a:t>2. Revenue by Category</a:t>
            </a:r>
          </a:p>
          <a:p>
            <a:pPr algn="l">
              <a:lnSpc>
                <a:spcPts val="3007"/>
              </a:lnSpc>
            </a:pPr>
            <a:r>
              <a:rPr lang="en-US" sz="1915" b="1">
                <a:solidFill>
                  <a:srgbClr val="000000"/>
                </a:solidFill>
                <a:latin typeface="Canva Sans Bold"/>
                <a:ea typeface="Canva Sans Bold"/>
                <a:cs typeface="Canva Sans Bold"/>
                <a:sym typeface="Canva Sans Bold"/>
              </a:rPr>
              <a:t>Luxury category outperformed Business with ₹1.05 billion vs. ₹0.66 billion realized.</a:t>
            </a:r>
          </a:p>
          <a:p>
            <a:pPr algn="l">
              <a:lnSpc>
                <a:spcPts val="3007"/>
              </a:lnSpc>
            </a:pPr>
            <a:endParaRPr lang="en-US" sz="1915" b="1">
              <a:solidFill>
                <a:srgbClr val="000000"/>
              </a:solidFill>
              <a:latin typeface="Canva Sans Bold"/>
              <a:ea typeface="Canva Sans Bold"/>
              <a:cs typeface="Canva Sans Bold"/>
              <a:sym typeface="Canva Sans Bold"/>
            </a:endParaRPr>
          </a:p>
          <a:p>
            <a:pPr algn="l">
              <a:lnSpc>
                <a:spcPts val="3007"/>
              </a:lnSpc>
            </a:pPr>
            <a:r>
              <a:rPr lang="en-US" sz="1915" b="1">
                <a:solidFill>
                  <a:srgbClr val="DB0E0E"/>
                </a:solidFill>
                <a:latin typeface="Canva Sans Bold"/>
                <a:ea typeface="Canva Sans Bold"/>
                <a:cs typeface="Canva Sans Bold"/>
                <a:sym typeface="Canva Sans Bold"/>
              </a:rPr>
              <a:t>3. Room Class Revenue Insights</a:t>
            </a:r>
          </a:p>
          <a:p>
            <a:pPr algn="l">
              <a:lnSpc>
                <a:spcPts val="3007"/>
              </a:lnSpc>
            </a:pPr>
            <a:r>
              <a:rPr lang="en-US" sz="1915" b="1">
                <a:solidFill>
                  <a:srgbClr val="000000"/>
                </a:solidFill>
                <a:latin typeface="Canva Sans Bold"/>
                <a:ea typeface="Canva Sans Bold"/>
                <a:cs typeface="Canva Sans Bold"/>
                <a:sym typeface="Canva Sans Bold"/>
              </a:rPr>
              <a:t>Premium and Elite room classes dominate revenue generation.</a:t>
            </a:r>
          </a:p>
          <a:p>
            <a:pPr algn="l">
              <a:lnSpc>
                <a:spcPts val="3007"/>
              </a:lnSpc>
            </a:pPr>
            <a:endParaRPr lang="en-US" sz="1915" b="1">
              <a:solidFill>
                <a:srgbClr val="000000"/>
              </a:solidFill>
              <a:latin typeface="Canva Sans Bold"/>
              <a:ea typeface="Canva Sans Bold"/>
              <a:cs typeface="Canva Sans Bold"/>
              <a:sym typeface="Canva Sans Bold"/>
            </a:endParaRPr>
          </a:p>
          <a:p>
            <a:pPr algn="l">
              <a:lnSpc>
                <a:spcPts val="3007"/>
              </a:lnSpc>
            </a:pPr>
            <a:r>
              <a:rPr lang="en-US" sz="1915" b="1">
                <a:solidFill>
                  <a:srgbClr val="DB0E0E"/>
                </a:solidFill>
                <a:latin typeface="Canva Sans Bold"/>
                <a:ea typeface="Canva Sans Bold"/>
                <a:cs typeface="Canva Sans Bold"/>
                <a:sym typeface="Canva Sans Bold"/>
              </a:rPr>
              <a:t>4. Growth Metrics (MoM and WoW)</a:t>
            </a:r>
          </a:p>
          <a:p>
            <a:pPr algn="l">
              <a:lnSpc>
                <a:spcPts val="3007"/>
              </a:lnSpc>
            </a:pPr>
            <a:r>
              <a:rPr lang="en-US" sz="1915" b="1">
                <a:solidFill>
                  <a:srgbClr val="000000"/>
                </a:solidFill>
                <a:latin typeface="Canva Sans Bold"/>
                <a:ea typeface="Canva Sans Bold"/>
                <a:cs typeface="Canva Sans Bold"/>
                <a:sym typeface="Canva Sans Bold"/>
              </a:rPr>
              <a:t>Month-over-Month (MoM) growth is strong at 50.44%.</a:t>
            </a:r>
          </a:p>
          <a:p>
            <a:pPr algn="l">
              <a:lnSpc>
                <a:spcPts val="3007"/>
              </a:lnSpc>
            </a:pPr>
            <a:r>
              <a:rPr lang="en-US" sz="1915" b="1">
                <a:solidFill>
                  <a:srgbClr val="000000"/>
                </a:solidFill>
                <a:latin typeface="Canva Sans Bold"/>
                <a:ea typeface="Canva Sans Bold"/>
                <a:cs typeface="Canva Sans Bold"/>
                <a:sym typeface="Canva Sans Bold"/>
              </a:rPr>
              <a:t>Week-over-Week (WoW) growth is 3.85%, indicating consistent weekly improvement.</a:t>
            </a:r>
          </a:p>
          <a:p>
            <a:pPr algn="l">
              <a:lnSpc>
                <a:spcPts val="3007"/>
              </a:lnSpc>
            </a:pPr>
            <a:endParaRPr lang="en-US" sz="1915" b="1">
              <a:solidFill>
                <a:srgbClr val="000000"/>
              </a:solidFill>
              <a:latin typeface="Canva Sans Bold"/>
              <a:ea typeface="Canva Sans Bold"/>
              <a:cs typeface="Canva Sans Bold"/>
              <a:sym typeface="Canva Sans Bold"/>
            </a:endParaRPr>
          </a:p>
          <a:p>
            <a:pPr algn="l">
              <a:lnSpc>
                <a:spcPts val="3007"/>
              </a:lnSpc>
            </a:pPr>
            <a:r>
              <a:rPr lang="en-US" sz="1915" b="1">
                <a:solidFill>
                  <a:srgbClr val="DB0E0E"/>
                </a:solidFill>
                <a:latin typeface="Canva Sans Bold"/>
                <a:ea typeface="Canva Sans Bold"/>
                <a:cs typeface="Canva Sans Bold"/>
                <a:sym typeface="Canva Sans Bold"/>
              </a:rPr>
              <a:t>5. Cumulative Revenue Tracking</a:t>
            </a:r>
          </a:p>
          <a:p>
            <a:pPr algn="l">
              <a:lnSpc>
                <a:spcPts val="3007"/>
              </a:lnSpc>
            </a:pPr>
            <a:r>
              <a:rPr lang="en-US" sz="1915" b="1">
                <a:solidFill>
                  <a:srgbClr val="000000"/>
                </a:solidFill>
                <a:latin typeface="Canva Sans Bold"/>
                <a:ea typeface="Canva Sans Bold"/>
                <a:cs typeface="Canva Sans Bold"/>
                <a:sym typeface="Canva Sans Bold"/>
              </a:rPr>
              <a:t>Daily tracking table shows a running total of revenues growing steadily, indicating good cumulative momentum.</a:t>
            </a:r>
          </a:p>
          <a:p>
            <a:pPr algn="l">
              <a:lnSpc>
                <a:spcPts val="3007"/>
              </a:lnSpc>
            </a:pPr>
            <a:endParaRPr lang="en-US" sz="1915" b="1">
              <a:solidFill>
                <a:srgbClr val="000000"/>
              </a:solidFill>
              <a:latin typeface="Canva Sans Bold"/>
              <a:ea typeface="Canva Sans Bold"/>
              <a:cs typeface="Canva Sans Bold"/>
              <a:sym typeface="Canva Sans Bold"/>
            </a:endParaRPr>
          </a:p>
          <a:p>
            <a:pPr algn="l">
              <a:lnSpc>
                <a:spcPts val="3007"/>
              </a:lnSpc>
            </a:pPr>
            <a:r>
              <a:rPr lang="en-US" sz="1915" b="1">
                <a:solidFill>
                  <a:srgbClr val="DB0E0E"/>
                </a:solidFill>
                <a:latin typeface="Canva Sans Bold"/>
                <a:ea typeface="Canva Sans Bold"/>
                <a:cs typeface="Canva Sans Bold"/>
                <a:sym typeface="Canva Sans Bold"/>
              </a:rPr>
              <a:t>6. Key Operational Metrics</a:t>
            </a:r>
          </a:p>
          <a:p>
            <a:pPr algn="l">
              <a:lnSpc>
                <a:spcPts val="3007"/>
              </a:lnSpc>
            </a:pPr>
            <a:r>
              <a:rPr lang="en-US" sz="1915" b="1">
                <a:solidFill>
                  <a:srgbClr val="000000"/>
                </a:solidFill>
                <a:latin typeface="Canva Sans Bold"/>
                <a:ea typeface="Canva Sans Bold"/>
                <a:cs typeface="Canva Sans Bold"/>
                <a:sym typeface="Canva Sans Bold"/>
              </a:rPr>
              <a:t>Average Daily Rate (ADR) is ₹14.92K, suggesting strong pricing power.</a:t>
            </a:r>
          </a:p>
          <a:p>
            <a:pPr algn="l">
              <a:lnSpc>
                <a:spcPts val="3007"/>
              </a:lnSpc>
            </a:pPr>
            <a:r>
              <a:rPr lang="en-US" sz="1915" b="1">
                <a:solidFill>
                  <a:srgbClr val="000000"/>
                </a:solidFill>
                <a:latin typeface="Canva Sans Bold"/>
                <a:ea typeface="Canva Sans Bold"/>
                <a:cs typeface="Canva Sans Bold"/>
                <a:sym typeface="Canva Sans Bold"/>
              </a:rPr>
              <a:t>Revenue per Available Room (RevPAR) is 7.35K, a healthy metric reflecting occupancy and room rates combined.</a:t>
            </a:r>
          </a:p>
          <a:p>
            <a:pPr algn="l">
              <a:lnSpc>
                <a:spcPts val="3007"/>
              </a:lnSpc>
            </a:pPr>
            <a:endParaRPr lang="en-US" sz="1915" b="1">
              <a:solidFill>
                <a:srgbClr val="000000"/>
              </a:solidFill>
              <a:latin typeface="Canva Sans Bold"/>
              <a:ea typeface="Canva Sans Bold"/>
              <a:cs typeface="Canva Sans Bold"/>
              <a:sym typeface="Canva Sans Bold"/>
            </a:endParaRPr>
          </a:p>
          <a:p>
            <a:pPr algn="l">
              <a:lnSpc>
                <a:spcPts val="3007"/>
              </a:lnSpc>
            </a:pPr>
            <a:endParaRPr lang="en-US" sz="1915" b="1">
              <a:solidFill>
                <a:srgbClr val="000000"/>
              </a:solidFill>
              <a:latin typeface="Canva Sans Bold"/>
              <a:ea typeface="Canva Sans Bold"/>
              <a:cs typeface="Canva Sans Bold"/>
              <a:sym typeface="Canva Sans Bold"/>
            </a:endParaRPr>
          </a:p>
          <a:p>
            <a:pPr algn="l">
              <a:lnSpc>
                <a:spcPts val="3007"/>
              </a:lnSpc>
            </a:pPr>
            <a:endParaRPr lang="en-US" sz="1915" b="1">
              <a:solidFill>
                <a:srgbClr val="000000"/>
              </a:solidFill>
              <a:latin typeface="Canva Sans Bold"/>
              <a:ea typeface="Canva Sans Bold"/>
              <a:cs typeface="Canva Sans Bold"/>
              <a:sym typeface="Canva Sans Bold"/>
            </a:endParaRPr>
          </a:p>
          <a:p>
            <a:pPr algn="l">
              <a:lnSpc>
                <a:spcPts val="3007"/>
              </a:lnSpc>
            </a:pPr>
            <a:endParaRPr lang="en-US" sz="1915" b="1">
              <a:solidFill>
                <a:srgbClr val="000000"/>
              </a:solidFill>
              <a:latin typeface="Canva Sans Bold"/>
              <a:ea typeface="Canva Sans Bold"/>
              <a:cs typeface="Canva Sans Bold"/>
              <a:sym typeface="Canva Sans Bold"/>
            </a:endParaRPr>
          </a:p>
          <a:p>
            <a:pPr algn="l">
              <a:lnSpc>
                <a:spcPts val="3007"/>
              </a:lnSpc>
            </a:pPr>
            <a:endParaRPr lang="en-US" sz="1915" b="1">
              <a:solidFill>
                <a:srgbClr val="000000"/>
              </a:solidFill>
              <a:latin typeface="Canva Sans Bold"/>
              <a:ea typeface="Canva Sans Bold"/>
              <a:cs typeface="Canva Sans Bold"/>
              <a:sym typeface="Canva Sans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B0E0E"/>
        </a:solidFill>
        <a:effectLst/>
      </p:bgPr>
    </p:bg>
    <p:spTree>
      <p:nvGrpSpPr>
        <p:cNvPr id="1" name=""/>
        <p:cNvGrpSpPr/>
        <p:nvPr/>
      </p:nvGrpSpPr>
      <p:grpSpPr>
        <a:xfrm>
          <a:off x="0" y="0"/>
          <a:ext cx="0" cy="0"/>
          <a:chOff x="0" y="0"/>
          <a:chExt cx="0" cy="0"/>
        </a:xfrm>
      </p:grpSpPr>
      <p:sp>
        <p:nvSpPr>
          <p:cNvPr id="2" name="Freeform 2"/>
          <p:cNvSpPr/>
          <p:nvPr/>
        </p:nvSpPr>
        <p:spPr>
          <a:xfrm>
            <a:off x="2320313" y="2266211"/>
            <a:ext cx="13647374" cy="7346483"/>
          </a:xfrm>
          <a:custGeom>
            <a:avLst/>
            <a:gdLst/>
            <a:ahLst/>
            <a:cxnLst/>
            <a:rect l="l" t="t" r="r" b="b"/>
            <a:pathLst>
              <a:path w="13647374" h="7346483">
                <a:moveTo>
                  <a:pt x="0" y="0"/>
                </a:moveTo>
                <a:lnTo>
                  <a:pt x="13647374" y="0"/>
                </a:lnTo>
                <a:lnTo>
                  <a:pt x="13647374" y="7346483"/>
                </a:lnTo>
                <a:lnTo>
                  <a:pt x="0" y="7346483"/>
                </a:lnTo>
                <a:lnTo>
                  <a:pt x="0" y="0"/>
                </a:lnTo>
                <a:close/>
              </a:path>
            </a:pathLst>
          </a:custGeom>
          <a:blipFill>
            <a:blip r:embed="rId2"/>
            <a:stretch>
              <a:fillRect t="-273" b="-273"/>
            </a:stretch>
          </a:blipFill>
        </p:spPr>
      </p:sp>
      <p:sp>
        <p:nvSpPr>
          <p:cNvPr id="3" name="TextBox 3"/>
          <p:cNvSpPr txBox="1"/>
          <p:nvPr/>
        </p:nvSpPr>
        <p:spPr>
          <a:xfrm>
            <a:off x="1028700" y="201521"/>
            <a:ext cx="16690223" cy="1184040"/>
          </a:xfrm>
          <a:prstGeom prst="rect">
            <a:avLst/>
          </a:prstGeom>
        </p:spPr>
        <p:txBody>
          <a:bodyPr lIns="0" tIns="0" rIns="0" bIns="0" rtlCol="0" anchor="t">
            <a:spAutoFit/>
          </a:bodyPr>
          <a:lstStyle/>
          <a:p>
            <a:pPr algn="ctr">
              <a:lnSpc>
                <a:spcPts val="9723"/>
              </a:lnSpc>
            </a:pPr>
            <a:r>
              <a:rPr lang="en-US" sz="6945">
                <a:solidFill>
                  <a:srgbClr val="FFDE59"/>
                </a:solidFill>
                <a:latin typeface="Dynapuff"/>
                <a:ea typeface="Dynapuff"/>
                <a:cs typeface="Dynapuff"/>
                <a:sym typeface="Dynapuff"/>
              </a:rPr>
              <a:t>2. Occupancy &amp; Capacity Analysis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DE59"/>
        </a:solidFill>
        <a:effectLst/>
      </p:bgPr>
    </p:bg>
    <p:spTree>
      <p:nvGrpSpPr>
        <p:cNvPr id="1" name=""/>
        <p:cNvGrpSpPr/>
        <p:nvPr/>
      </p:nvGrpSpPr>
      <p:grpSpPr>
        <a:xfrm>
          <a:off x="0" y="0"/>
          <a:ext cx="0" cy="0"/>
          <a:chOff x="0" y="0"/>
          <a:chExt cx="0" cy="0"/>
        </a:xfrm>
      </p:grpSpPr>
      <p:sp>
        <p:nvSpPr>
          <p:cNvPr id="2" name="TextBox 2"/>
          <p:cNvSpPr txBox="1"/>
          <p:nvPr/>
        </p:nvSpPr>
        <p:spPr>
          <a:xfrm>
            <a:off x="-301822" y="125146"/>
            <a:ext cx="18386965" cy="2565757"/>
          </a:xfrm>
          <a:prstGeom prst="rect">
            <a:avLst/>
          </a:prstGeom>
        </p:spPr>
        <p:txBody>
          <a:bodyPr lIns="0" tIns="0" rIns="0" bIns="0" rtlCol="0" anchor="t">
            <a:spAutoFit/>
          </a:bodyPr>
          <a:lstStyle/>
          <a:p>
            <a:pPr algn="ctr">
              <a:lnSpc>
                <a:spcPts val="10325"/>
              </a:lnSpc>
            </a:pPr>
            <a:r>
              <a:rPr lang="en-US" sz="7375">
                <a:solidFill>
                  <a:srgbClr val="6D1B19"/>
                </a:solidFill>
                <a:latin typeface="Reggae One"/>
                <a:ea typeface="Reggae One"/>
                <a:cs typeface="Reggae One"/>
                <a:sym typeface="Reggae One"/>
              </a:rPr>
              <a:t> Occupancy &amp; Capacity Analysis</a:t>
            </a:r>
          </a:p>
          <a:p>
            <a:pPr algn="just">
              <a:lnSpc>
                <a:spcPts val="10284"/>
              </a:lnSpc>
            </a:pPr>
            <a:endParaRPr lang="en-US" sz="7375">
              <a:solidFill>
                <a:srgbClr val="6D1B19"/>
              </a:solidFill>
              <a:latin typeface="Reggae One"/>
              <a:ea typeface="Reggae One"/>
              <a:cs typeface="Reggae One"/>
              <a:sym typeface="Reggae One"/>
            </a:endParaRPr>
          </a:p>
        </p:txBody>
      </p:sp>
      <p:sp>
        <p:nvSpPr>
          <p:cNvPr id="3" name="TextBox 3"/>
          <p:cNvSpPr txBox="1"/>
          <p:nvPr/>
        </p:nvSpPr>
        <p:spPr>
          <a:xfrm>
            <a:off x="1440829" y="1431837"/>
            <a:ext cx="15406342" cy="9109010"/>
          </a:xfrm>
          <a:prstGeom prst="rect">
            <a:avLst/>
          </a:prstGeom>
        </p:spPr>
        <p:txBody>
          <a:bodyPr lIns="0" tIns="0" rIns="0" bIns="0" rtlCol="0" anchor="t">
            <a:spAutoFit/>
          </a:bodyPr>
          <a:lstStyle/>
          <a:p>
            <a:pPr algn="just">
              <a:lnSpc>
                <a:spcPts val="3271"/>
              </a:lnSpc>
            </a:pPr>
            <a:r>
              <a:rPr lang="en-US" sz="2336" b="1">
                <a:solidFill>
                  <a:srgbClr val="DB0E0E"/>
                </a:solidFill>
                <a:latin typeface="Canva Sans Bold"/>
                <a:ea typeface="Canva Sans Bold"/>
                <a:cs typeface="Canva Sans Bold"/>
                <a:sym typeface="Canva Sans Bold"/>
              </a:rPr>
              <a:t>1. Overall Occupancy Performance</a:t>
            </a:r>
          </a:p>
          <a:p>
            <a:pPr algn="just">
              <a:lnSpc>
                <a:spcPts val="3271"/>
              </a:lnSpc>
            </a:pPr>
            <a:r>
              <a:rPr lang="en-US" sz="2336" b="1">
                <a:solidFill>
                  <a:srgbClr val="000000"/>
                </a:solidFill>
                <a:latin typeface="Canva Sans Bold"/>
                <a:ea typeface="Canva Sans Bold"/>
                <a:cs typeface="Canva Sans Bold"/>
                <a:sym typeface="Canva Sans Bold"/>
              </a:rPr>
              <a:t>Current Occupancy Rate: 43.50%</a:t>
            </a:r>
          </a:p>
          <a:p>
            <a:pPr algn="just">
              <a:lnSpc>
                <a:spcPts val="3271"/>
              </a:lnSpc>
            </a:pPr>
            <a:r>
              <a:rPr lang="en-US" sz="2336" b="1">
                <a:solidFill>
                  <a:srgbClr val="000000"/>
                </a:solidFill>
                <a:latin typeface="Canva Sans Bold"/>
                <a:ea typeface="Canva Sans Bold"/>
                <a:cs typeface="Canva Sans Bold"/>
                <a:sym typeface="Canva Sans Bold"/>
              </a:rPr>
              <a:t>Month-over-Month (MoM) Occupancy Change: -0.12% (slight decline)</a:t>
            </a:r>
          </a:p>
          <a:p>
            <a:pPr algn="just">
              <a:lnSpc>
                <a:spcPts val="3271"/>
              </a:lnSpc>
            </a:pPr>
            <a:r>
              <a:rPr lang="en-US" sz="2336" b="1">
                <a:solidFill>
                  <a:srgbClr val="000000"/>
                </a:solidFill>
                <a:latin typeface="Canva Sans Bold"/>
                <a:ea typeface="Canva Sans Bold"/>
                <a:cs typeface="Canva Sans Bold"/>
                <a:sym typeface="Canva Sans Bold"/>
              </a:rPr>
              <a:t>Week-over-Week (WoW) Occupancy Growth: +12.74% (strong improvement)</a:t>
            </a:r>
          </a:p>
          <a:p>
            <a:pPr algn="just">
              <a:lnSpc>
                <a:spcPts val="3271"/>
              </a:lnSpc>
            </a:pPr>
            <a:endParaRPr lang="en-US" sz="2336" b="1">
              <a:solidFill>
                <a:srgbClr val="000000"/>
              </a:solidFill>
              <a:latin typeface="Canva Sans Bold"/>
              <a:ea typeface="Canva Sans Bold"/>
              <a:cs typeface="Canva Sans Bold"/>
              <a:sym typeface="Canva Sans Bold"/>
            </a:endParaRPr>
          </a:p>
          <a:p>
            <a:pPr algn="just">
              <a:lnSpc>
                <a:spcPts val="3271"/>
              </a:lnSpc>
            </a:pPr>
            <a:r>
              <a:rPr lang="en-US" sz="2336" b="1">
                <a:solidFill>
                  <a:srgbClr val="DB0E0E"/>
                </a:solidFill>
                <a:latin typeface="Canva Sans Bold"/>
                <a:ea typeface="Canva Sans Bold"/>
                <a:cs typeface="Canva Sans Bold"/>
                <a:sym typeface="Canva Sans Bold"/>
              </a:rPr>
              <a:t>2. Occupancy by Property</a:t>
            </a:r>
          </a:p>
          <a:p>
            <a:pPr algn="just">
              <a:lnSpc>
                <a:spcPts val="3271"/>
              </a:lnSpc>
            </a:pPr>
            <a:r>
              <a:rPr lang="en-US" sz="2336" b="1">
                <a:solidFill>
                  <a:srgbClr val="000000"/>
                </a:solidFill>
                <a:latin typeface="Canva Sans Bold"/>
                <a:ea typeface="Canva Sans Bold"/>
                <a:cs typeface="Canva Sans Bold"/>
                <a:sym typeface="Canva Sans Bold"/>
              </a:rPr>
              <a:t>Highest occupancy: ITC Blu at 46.73%</a:t>
            </a:r>
          </a:p>
          <a:p>
            <a:pPr algn="just">
              <a:lnSpc>
                <a:spcPts val="3271"/>
              </a:lnSpc>
            </a:pPr>
            <a:r>
              <a:rPr lang="en-US" sz="2336" b="1">
                <a:solidFill>
                  <a:srgbClr val="000000"/>
                </a:solidFill>
                <a:latin typeface="Canva Sans Bold"/>
                <a:ea typeface="Canva Sans Bold"/>
                <a:cs typeface="Canva Sans Bold"/>
                <a:sym typeface="Canva Sans Bold"/>
              </a:rPr>
              <a:t>Lowest occupancy: ITC Seasons at 33.56%</a:t>
            </a:r>
          </a:p>
          <a:p>
            <a:pPr algn="just">
              <a:lnSpc>
                <a:spcPts val="3271"/>
              </a:lnSpc>
            </a:pPr>
            <a:endParaRPr lang="en-US" sz="2336" b="1">
              <a:solidFill>
                <a:srgbClr val="000000"/>
              </a:solidFill>
              <a:latin typeface="Canva Sans Bold"/>
              <a:ea typeface="Canva Sans Bold"/>
              <a:cs typeface="Canva Sans Bold"/>
              <a:sym typeface="Canva Sans Bold"/>
            </a:endParaRPr>
          </a:p>
          <a:p>
            <a:pPr algn="just">
              <a:lnSpc>
                <a:spcPts val="3271"/>
              </a:lnSpc>
            </a:pPr>
            <a:r>
              <a:rPr lang="en-US" sz="2336" b="1">
                <a:solidFill>
                  <a:srgbClr val="DB0E0E"/>
                </a:solidFill>
                <a:latin typeface="Canva Sans Bold"/>
                <a:ea typeface="Canva Sans Bold"/>
                <a:cs typeface="Canva Sans Bold"/>
                <a:sym typeface="Canva Sans Bold"/>
              </a:rPr>
              <a:t>3. Occupancy by Room Class</a:t>
            </a:r>
          </a:p>
          <a:p>
            <a:pPr algn="just">
              <a:lnSpc>
                <a:spcPts val="3271"/>
              </a:lnSpc>
            </a:pPr>
            <a:r>
              <a:rPr lang="en-US" sz="2336" b="1">
                <a:solidFill>
                  <a:srgbClr val="000000"/>
                </a:solidFill>
                <a:latin typeface="Canva Sans Bold"/>
                <a:ea typeface="Canva Sans Bold"/>
                <a:cs typeface="Canva Sans Bold"/>
                <a:sym typeface="Canva Sans Bold"/>
              </a:rPr>
              <a:t>Presidential rooms have the highest occupancy (44.75%).</a:t>
            </a:r>
          </a:p>
          <a:p>
            <a:pPr algn="just">
              <a:lnSpc>
                <a:spcPts val="3271"/>
              </a:lnSpc>
            </a:pPr>
            <a:r>
              <a:rPr lang="en-US" sz="2336" b="1">
                <a:solidFill>
                  <a:srgbClr val="000000"/>
                </a:solidFill>
                <a:latin typeface="Canva Sans Bold"/>
                <a:ea typeface="Canva Sans Bold"/>
                <a:cs typeface="Canva Sans Bold"/>
                <a:sym typeface="Canva Sans Bold"/>
              </a:rPr>
              <a:t>Elite rooms have the lowest occupancy at 43.23%.</a:t>
            </a:r>
          </a:p>
          <a:p>
            <a:pPr algn="just">
              <a:lnSpc>
                <a:spcPts val="3271"/>
              </a:lnSpc>
            </a:pPr>
            <a:endParaRPr lang="en-US" sz="2336" b="1">
              <a:solidFill>
                <a:srgbClr val="000000"/>
              </a:solidFill>
              <a:latin typeface="Canva Sans Bold"/>
              <a:ea typeface="Canva Sans Bold"/>
              <a:cs typeface="Canva Sans Bold"/>
              <a:sym typeface="Canva Sans Bold"/>
            </a:endParaRPr>
          </a:p>
          <a:p>
            <a:pPr algn="just">
              <a:lnSpc>
                <a:spcPts val="3271"/>
              </a:lnSpc>
            </a:pPr>
            <a:r>
              <a:rPr lang="en-US" sz="2336" b="1">
                <a:solidFill>
                  <a:srgbClr val="DB0E0E"/>
                </a:solidFill>
                <a:latin typeface="Canva Sans Bold"/>
                <a:ea typeface="Canva Sans Bold"/>
                <a:cs typeface="Canva Sans Bold"/>
                <a:sym typeface="Canva Sans Bold"/>
              </a:rPr>
              <a:t>4. Seasonal &amp; Day-wise Trends</a:t>
            </a:r>
          </a:p>
          <a:p>
            <a:pPr algn="just">
              <a:lnSpc>
                <a:spcPts val="3271"/>
              </a:lnSpc>
            </a:pPr>
            <a:r>
              <a:rPr lang="en-US" sz="2336" b="1">
                <a:solidFill>
                  <a:srgbClr val="000000"/>
                </a:solidFill>
                <a:latin typeface="Canva Sans Bold"/>
                <a:ea typeface="Canva Sans Bold"/>
                <a:cs typeface="Canva Sans Bold"/>
                <a:sym typeface="Canva Sans Bold"/>
              </a:rPr>
              <a:t>Weekend Occupancy: 59.08%</a:t>
            </a:r>
          </a:p>
          <a:p>
            <a:pPr algn="just">
              <a:lnSpc>
                <a:spcPts val="3271"/>
              </a:lnSpc>
            </a:pPr>
            <a:r>
              <a:rPr lang="en-US" sz="2336" b="1">
                <a:solidFill>
                  <a:srgbClr val="000000"/>
                </a:solidFill>
                <a:latin typeface="Canva Sans Bold"/>
                <a:ea typeface="Canva Sans Bold"/>
                <a:cs typeface="Canva Sans Bold"/>
                <a:sym typeface="Canva Sans Bold"/>
              </a:rPr>
              <a:t>Weekday Occupancy: 40.92%</a:t>
            </a:r>
          </a:p>
          <a:p>
            <a:pPr algn="just">
              <a:lnSpc>
                <a:spcPts val="3271"/>
              </a:lnSpc>
            </a:pPr>
            <a:r>
              <a:rPr lang="en-US" sz="2336" b="1">
                <a:solidFill>
                  <a:srgbClr val="000000"/>
                </a:solidFill>
                <a:latin typeface="Canva Sans Bold"/>
                <a:ea typeface="Canva Sans Bold"/>
                <a:cs typeface="Canva Sans Bold"/>
                <a:sym typeface="Canva Sans Bold"/>
              </a:rPr>
              <a:t>Stronger occupancy observed on weekends, indicating weekend demand surge.</a:t>
            </a:r>
          </a:p>
          <a:p>
            <a:pPr algn="just">
              <a:lnSpc>
                <a:spcPts val="3271"/>
              </a:lnSpc>
            </a:pPr>
            <a:endParaRPr lang="en-US" sz="2336" b="1">
              <a:solidFill>
                <a:srgbClr val="000000"/>
              </a:solidFill>
              <a:latin typeface="Canva Sans Bold"/>
              <a:ea typeface="Canva Sans Bold"/>
              <a:cs typeface="Canva Sans Bold"/>
              <a:sym typeface="Canva Sans Bold"/>
            </a:endParaRPr>
          </a:p>
          <a:p>
            <a:pPr algn="just">
              <a:lnSpc>
                <a:spcPts val="3271"/>
              </a:lnSpc>
            </a:pPr>
            <a:r>
              <a:rPr lang="en-US" sz="2336" b="1">
                <a:solidFill>
                  <a:srgbClr val="DB0E0E"/>
                </a:solidFill>
                <a:latin typeface="Canva Sans Bold"/>
                <a:ea typeface="Canva Sans Bold"/>
                <a:cs typeface="Canva Sans Bold"/>
                <a:sym typeface="Canva Sans Bold"/>
              </a:rPr>
              <a:t>5. Occupancy Trend Over Time</a:t>
            </a:r>
          </a:p>
          <a:p>
            <a:pPr algn="just">
              <a:lnSpc>
                <a:spcPts val="3271"/>
              </a:lnSpc>
            </a:pPr>
            <a:r>
              <a:rPr lang="en-US" sz="2336" b="1">
                <a:solidFill>
                  <a:srgbClr val="000000"/>
                </a:solidFill>
                <a:latin typeface="Canva Sans Bold"/>
                <a:ea typeface="Canva Sans Bold"/>
                <a:cs typeface="Canva Sans Bold"/>
                <a:sym typeface="Canva Sans Bold"/>
              </a:rPr>
              <a:t>Visible peaks during weekends and holidays (around 59% occupancy spikes).</a:t>
            </a:r>
          </a:p>
          <a:p>
            <a:pPr algn="just">
              <a:lnSpc>
                <a:spcPts val="3271"/>
              </a:lnSpc>
            </a:pPr>
            <a:r>
              <a:rPr lang="en-US" sz="2336" b="1">
                <a:solidFill>
                  <a:srgbClr val="000000"/>
                </a:solidFill>
                <a:latin typeface="Canva Sans Bold"/>
                <a:ea typeface="Canva Sans Bold"/>
                <a:cs typeface="Canva Sans Bold"/>
                <a:sym typeface="Canva Sans Bold"/>
              </a:rPr>
              <a:t>Lowest dips around 32%-33%, suggesting opportunity to boost weekday rates and promotions.</a:t>
            </a:r>
          </a:p>
          <a:p>
            <a:pPr algn="ctr">
              <a:lnSpc>
                <a:spcPts val="3271"/>
              </a:lnSpc>
            </a:pPr>
            <a:endParaRPr lang="en-US" sz="2336" b="1">
              <a:solidFill>
                <a:srgbClr val="000000"/>
              </a:solidFill>
              <a:latin typeface="Canva Sans Bold"/>
              <a:ea typeface="Canva Sans Bold"/>
              <a:cs typeface="Canva Sans Bold"/>
              <a:sym typeface="Canva Sans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B0E0E"/>
        </a:solidFill>
        <a:effectLst/>
      </p:bgPr>
    </p:bg>
    <p:spTree>
      <p:nvGrpSpPr>
        <p:cNvPr id="1" name=""/>
        <p:cNvGrpSpPr/>
        <p:nvPr/>
      </p:nvGrpSpPr>
      <p:grpSpPr>
        <a:xfrm>
          <a:off x="0" y="0"/>
          <a:ext cx="0" cy="0"/>
          <a:chOff x="0" y="0"/>
          <a:chExt cx="0" cy="0"/>
        </a:xfrm>
      </p:grpSpPr>
      <p:sp>
        <p:nvSpPr>
          <p:cNvPr id="2" name="Freeform 2"/>
          <p:cNvSpPr/>
          <p:nvPr/>
        </p:nvSpPr>
        <p:spPr>
          <a:xfrm>
            <a:off x="2580719" y="3051454"/>
            <a:ext cx="12582732" cy="6873317"/>
          </a:xfrm>
          <a:custGeom>
            <a:avLst/>
            <a:gdLst/>
            <a:ahLst/>
            <a:cxnLst/>
            <a:rect l="l" t="t" r="r" b="b"/>
            <a:pathLst>
              <a:path w="12582732" h="6873317">
                <a:moveTo>
                  <a:pt x="0" y="0"/>
                </a:moveTo>
                <a:lnTo>
                  <a:pt x="12582732" y="0"/>
                </a:lnTo>
                <a:lnTo>
                  <a:pt x="12582732" y="6873318"/>
                </a:lnTo>
                <a:lnTo>
                  <a:pt x="0" y="6873318"/>
                </a:lnTo>
                <a:lnTo>
                  <a:pt x="0" y="0"/>
                </a:lnTo>
                <a:close/>
              </a:path>
            </a:pathLst>
          </a:custGeom>
          <a:blipFill>
            <a:blip r:embed="rId2"/>
            <a:stretch>
              <a:fillRect/>
            </a:stretch>
          </a:blipFill>
        </p:spPr>
      </p:sp>
      <p:sp>
        <p:nvSpPr>
          <p:cNvPr id="3" name="TextBox 3"/>
          <p:cNvSpPr txBox="1"/>
          <p:nvPr/>
        </p:nvSpPr>
        <p:spPr>
          <a:xfrm>
            <a:off x="1028700" y="201521"/>
            <a:ext cx="16690223" cy="2411148"/>
          </a:xfrm>
          <a:prstGeom prst="rect">
            <a:avLst/>
          </a:prstGeom>
        </p:spPr>
        <p:txBody>
          <a:bodyPr lIns="0" tIns="0" rIns="0" bIns="0" rtlCol="0" anchor="t">
            <a:spAutoFit/>
          </a:bodyPr>
          <a:lstStyle/>
          <a:p>
            <a:pPr algn="ctr">
              <a:lnSpc>
                <a:spcPts val="9723"/>
              </a:lnSpc>
            </a:pPr>
            <a:r>
              <a:rPr lang="en-US" sz="6945">
                <a:solidFill>
                  <a:srgbClr val="FFDE59"/>
                </a:solidFill>
                <a:latin typeface="Dynapuff"/>
                <a:ea typeface="Dynapuff"/>
                <a:cs typeface="Dynapuff"/>
                <a:sym typeface="Dynapuff"/>
              </a:rPr>
              <a:t>3. Room Category Performance and Booking Insights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DE59"/>
        </a:solidFill>
        <a:effectLst/>
      </p:bgPr>
    </p:bg>
    <p:spTree>
      <p:nvGrpSpPr>
        <p:cNvPr id="1" name=""/>
        <p:cNvGrpSpPr/>
        <p:nvPr/>
      </p:nvGrpSpPr>
      <p:grpSpPr>
        <a:xfrm>
          <a:off x="0" y="0"/>
          <a:ext cx="0" cy="0"/>
          <a:chOff x="0" y="0"/>
          <a:chExt cx="0" cy="0"/>
        </a:xfrm>
      </p:grpSpPr>
      <p:sp>
        <p:nvSpPr>
          <p:cNvPr id="2" name="TextBox 2"/>
          <p:cNvSpPr txBox="1"/>
          <p:nvPr/>
        </p:nvSpPr>
        <p:spPr>
          <a:xfrm>
            <a:off x="1028700" y="372796"/>
            <a:ext cx="16230600" cy="2213892"/>
          </a:xfrm>
          <a:prstGeom prst="rect">
            <a:avLst/>
          </a:prstGeom>
        </p:spPr>
        <p:txBody>
          <a:bodyPr lIns="0" tIns="0" rIns="0" bIns="0" rtlCol="0" anchor="t">
            <a:spAutoFit/>
          </a:bodyPr>
          <a:lstStyle/>
          <a:p>
            <a:pPr algn="ctr">
              <a:lnSpc>
                <a:spcPts val="5623"/>
              </a:lnSpc>
            </a:pPr>
            <a:r>
              <a:rPr lang="en-US" sz="5679">
                <a:solidFill>
                  <a:srgbClr val="6D1B19"/>
                </a:solidFill>
                <a:latin typeface="Reggae One"/>
                <a:ea typeface="Reggae One"/>
                <a:cs typeface="Reggae One"/>
                <a:sym typeface="Reggae One"/>
              </a:rPr>
              <a:t> Room Category Performance &amp; Booking Insights</a:t>
            </a:r>
          </a:p>
          <a:p>
            <a:pPr algn="just">
              <a:lnSpc>
                <a:spcPts val="5994"/>
              </a:lnSpc>
            </a:pPr>
            <a:endParaRPr lang="en-US" sz="5679">
              <a:solidFill>
                <a:srgbClr val="6D1B19"/>
              </a:solidFill>
              <a:latin typeface="Reggae One"/>
              <a:ea typeface="Reggae One"/>
              <a:cs typeface="Reggae One"/>
              <a:sym typeface="Reggae One"/>
            </a:endParaRPr>
          </a:p>
        </p:txBody>
      </p:sp>
      <p:sp>
        <p:nvSpPr>
          <p:cNvPr id="3" name="TextBox 3"/>
          <p:cNvSpPr txBox="1"/>
          <p:nvPr/>
        </p:nvSpPr>
        <p:spPr>
          <a:xfrm>
            <a:off x="1388005" y="2672413"/>
            <a:ext cx="15871295" cy="7127686"/>
          </a:xfrm>
          <a:prstGeom prst="rect">
            <a:avLst/>
          </a:prstGeom>
        </p:spPr>
        <p:txBody>
          <a:bodyPr lIns="0" tIns="0" rIns="0" bIns="0" rtlCol="0" anchor="t">
            <a:spAutoFit/>
          </a:bodyPr>
          <a:lstStyle/>
          <a:p>
            <a:pPr algn="just">
              <a:lnSpc>
                <a:spcPts val="1792"/>
              </a:lnSpc>
            </a:pPr>
            <a:r>
              <a:rPr lang="en-US" sz="2185" b="1">
                <a:solidFill>
                  <a:srgbClr val="DB0E0E"/>
                </a:solidFill>
                <a:latin typeface="Canva Sans Bold"/>
                <a:ea typeface="Canva Sans Bold"/>
                <a:cs typeface="Canva Sans Bold"/>
                <a:sym typeface="Canva Sans Bold"/>
              </a:rPr>
              <a:t>1Top Revenue-Generating Room Categories:</a:t>
            </a:r>
          </a:p>
          <a:p>
            <a:pPr algn="just">
              <a:lnSpc>
                <a:spcPts val="1792"/>
              </a:lnSpc>
            </a:pPr>
            <a:endParaRPr lang="en-US" sz="2185" b="1">
              <a:solidFill>
                <a:srgbClr val="DB0E0E"/>
              </a:solidFill>
              <a:latin typeface="Canva Sans Bold"/>
              <a:ea typeface="Canva Sans Bold"/>
              <a:cs typeface="Canva Sans Bold"/>
              <a:sym typeface="Canva Sans Bold"/>
            </a:endParaRPr>
          </a:p>
          <a:p>
            <a:pPr algn="just">
              <a:lnSpc>
                <a:spcPts val="1792"/>
              </a:lnSpc>
            </a:pPr>
            <a:r>
              <a:rPr lang="en-US" sz="2185" b="1">
                <a:solidFill>
                  <a:srgbClr val="000000"/>
                </a:solidFill>
                <a:latin typeface="Canva Sans Bold"/>
                <a:ea typeface="Canva Sans Bold"/>
                <a:cs typeface="Canva Sans Bold"/>
                <a:sym typeface="Canva Sans Bold"/>
              </a:rPr>
              <a:t>. Elite is identified as the top-performing room category in terms of revenue realization.</a:t>
            </a: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r>
              <a:rPr lang="en-US" sz="2185" b="1">
                <a:solidFill>
                  <a:srgbClr val="000000"/>
                </a:solidFill>
                <a:latin typeface="Canva Sans Bold"/>
                <a:ea typeface="Canva Sans Bold"/>
                <a:cs typeface="Canva Sans Bold"/>
                <a:sym typeface="Canva Sans Bold"/>
              </a:rPr>
              <a:t>Luxury rooms have higher ALOS (Average Length of Stay) compared to Business rooms.</a:t>
            </a: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r>
              <a:rPr lang="en-US" sz="2185" b="1">
                <a:solidFill>
                  <a:srgbClr val="DB0E0E"/>
                </a:solidFill>
                <a:latin typeface="Canva Sans Bold"/>
                <a:ea typeface="Canva Sans Bold"/>
                <a:cs typeface="Canva Sans Bold"/>
                <a:sym typeface="Canva Sans Bold"/>
              </a:rPr>
              <a:t>2. Booking Patterns Impact:</a:t>
            </a:r>
          </a:p>
          <a:p>
            <a:pPr algn="just">
              <a:lnSpc>
                <a:spcPts val="1792"/>
              </a:lnSpc>
            </a:pPr>
            <a:endParaRPr lang="en-US" sz="2185" b="1">
              <a:solidFill>
                <a:srgbClr val="DB0E0E"/>
              </a:solidFill>
              <a:latin typeface="Canva Sans Bold"/>
              <a:ea typeface="Canva Sans Bold"/>
              <a:cs typeface="Canva Sans Bold"/>
              <a:sym typeface="Canva Sans Bold"/>
            </a:endParaRPr>
          </a:p>
          <a:p>
            <a:pPr algn="just">
              <a:lnSpc>
                <a:spcPts val="1792"/>
              </a:lnSpc>
            </a:pPr>
            <a:r>
              <a:rPr lang="en-US" sz="2185" b="1">
                <a:solidFill>
                  <a:srgbClr val="000000"/>
                </a:solidFill>
                <a:latin typeface="Canva Sans Bold"/>
                <a:ea typeface="Canva Sans Bold"/>
                <a:cs typeface="Canva Sans Bold"/>
                <a:sym typeface="Canva Sans Bold"/>
              </a:rPr>
              <a:t>Revenue is concentrated for bookings made closer to the check-in date (mostly within 10 days prior).</a:t>
            </a: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r>
              <a:rPr lang="en-US" sz="2185" b="1">
                <a:solidFill>
                  <a:srgbClr val="DB0E0E"/>
                </a:solidFill>
                <a:latin typeface="Canva Sans Bold"/>
                <a:ea typeface="Canva Sans Bold"/>
                <a:cs typeface="Canva Sans Bold"/>
                <a:sym typeface="Canva Sans Bold"/>
              </a:rPr>
              <a:t>3. Average Length of Stay (ALOS</a:t>
            </a:r>
          </a:p>
          <a:p>
            <a:pPr algn="just">
              <a:lnSpc>
                <a:spcPts val="1792"/>
              </a:lnSpc>
            </a:pPr>
            <a:endParaRPr lang="en-US" sz="2185" b="1">
              <a:solidFill>
                <a:srgbClr val="DB0E0E"/>
              </a:solidFill>
              <a:latin typeface="Canva Sans Bold"/>
              <a:ea typeface="Canva Sans Bold"/>
              <a:cs typeface="Canva Sans Bold"/>
              <a:sym typeface="Canva Sans Bold"/>
            </a:endParaRPr>
          </a:p>
          <a:p>
            <a:pPr algn="just">
              <a:lnSpc>
                <a:spcPts val="1792"/>
              </a:lnSpc>
            </a:pPr>
            <a:r>
              <a:rPr lang="en-US" sz="2185" b="1">
                <a:solidFill>
                  <a:srgbClr val="000000"/>
                </a:solidFill>
                <a:latin typeface="Canva Sans Bold"/>
                <a:ea typeface="Canva Sans Bold"/>
                <a:cs typeface="Canva Sans Bold"/>
                <a:sym typeface="Canva Sans Bold"/>
              </a:rPr>
              <a:t>Luxury category guests tend to stay longer than Business category guests.</a:t>
            </a: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r>
              <a:rPr lang="en-US" sz="2185" b="1">
                <a:solidFill>
                  <a:srgbClr val="000000"/>
                </a:solidFill>
                <a:latin typeface="Canva Sans Bold"/>
                <a:ea typeface="Canva Sans Bold"/>
                <a:cs typeface="Canva Sans Bold"/>
                <a:sym typeface="Canva Sans Bold"/>
              </a:rPr>
              <a:t>KPIs Highlighted</a:t>
            </a: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r>
              <a:rPr lang="en-US" sz="2185" b="1">
                <a:solidFill>
                  <a:srgbClr val="000000"/>
                </a:solidFill>
                <a:latin typeface="Canva Sans Bold"/>
                <a:ea typeface="Canva Sans Bold"/>
                <a:cs typeface="Canva Sans Bold"/>
                <a:sym typeface="Canva Sans Bold"/>
              </a:rPr>
              <a:t>Average Length of Stay (ALOS) by category and by room type.</a:t>
            </a: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r>
              <a:rPr lang="en-US" sz="2185" b="1">
                <a:solidFill>
                  <a:srgbClr val="000000"/>
                </a:solidFill>
                <a:latin typeface="Canva Sans Bold"/>
                <a:ea typeface="Canva Sans Bold"/>
                <a:cs typeface="Canva Sans Bold"/>
                <a:sym typeface="Canva Sans Bold"/>
              </a:rPr>
              <a:t>Booking Lead Time: 3.71 days.</a:t>
            </a: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r>
              <a:rPr lang="en-US" sz="2185" b="1">
                <a:solidFill>
                  <a:srgbClr val="000000"/>
                </a:solidFill>
                <a:latin typeface="Canva Sans Bold"/>
                <a:ea typeface="Canva Sans Bold"/>
                <a:cs typeface="Canva Sans Bold"/>
                <a:sym typeface="Canva Sans Bold"/>
              </a:rPr>
              <a:t>Revenue Realized:</a:t>
            </a: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r>
              <a:rPr lang="en-US" sz="2185" b="1">
                <a:solidFill>
                  <a:srgbClr val="000000"/>
                </a:solidFill>
                <a:latin typeface="Canva Sans Bold"/>
                <a:ea typeface="Canva Sans Bold"/>
                <a:cs typeface="Canva Sans Bold"/>
                <a:sym typeface="Canva Sans Bold"/>
              </a:rPr>
              <a:t>By LOS (length of stay).</a:t>
            </a:r>
          </a:p>
          <a:p>
            <a:pPr algn="just">
              <a:lnSpc>
                <a:spcPts val="1792"/>
              </a:lnSpc>
            </a:pPr>
            <a:endParaRPr lang="en-US" sz="2185" b="1">
              <a:solidFill>
                <a:srgbClr val="000000"/>
              </a:solidFill>
              <a:latin typeface="Canva Sans Bold"/>
              <a:ea typeface="Canva Sans Bold"/>
              <a:cs typeface="Canva Sans Bold"/>
              <a:sym typeface="Canva Sans Bold"/>
            </a:endParaRPr>
          </a:p>
          <a:p>
            <a:pPr algn="just">
              <a:lnSpc>
                <a:spcPts val="1792"/>
              </a:lnSpc>
            </a:pPr>
            <a:r>
              <a:rPr lang="en-US" sz="2185" b="1">
                <a:solidFill>
                  <a:srgbClr val="000000"/>
                </a:solidFill>
                <a:latin typeface="Canva Sans Bold"/>
                <a:ea typeface="Canva Sans Bold"/>
                <a:cs typeface="Canva Sans Bold"/>
                <a:sym typeface="Canva Sans Bold"/>
              </a:rPr>
              <a:t>By Days Prior to Check-in.</a:t>
            </a:r>
          </a:p>
          <a:p>
            <a:pPr algn="just">
              <a:lnSpc>
                <a:spcPts val="1546"/>
              </a:lnSpc>
            </a:pPr>
            <a:endParaRPr lang="en-US" sz="2185" b="1">
              <a:solidFill>
                <a:srgbClr val="000000"/>
              </a:solidFill>
              <a:latin typeface="Canva Sans Bold"/>
              <a:ea typeface="Canva Sans Bold"/>
              <a:cs typeface="Canva Sans Bold"/>
              <a:sym typeface="Canva Sans Bold"/>
            </a:endParaRPr>
          </a:p>
          <a:p>
            <a:pPr algn="just">
              <a:lnSpc>
                <a:spcPts val="1546"/>
              </a:lnSpc>
            </a:pPr>
            <a:r>
              <a:rPr lang="en-US" sz="1885" b="1">
                <a:solidFill>
                  <a:srgbClr val="000000"/>
                </a:solidFill>
                <a:latin typeface="Canva Sans Bold"/>
                <a:ea typeface="Canva Sans Bold"/>
                <a:cs typeface="Canva Sans Bold"/>
                <a:sym typeface="Canva Sans Bold"/>
              </a:rPr>
              <a:t>By Date (trend line across months)</a:t>
            </a:r>
          </a:p>
          <a:p>
            <a:pPr algn="just">
              <a:lnSpc>
                <a:spcPts val="1546"/>
              </a:lnSpc>
            </a:pPr>
            <a:endParaRPr lang="en-US" sz="1885" b="1">
              <a:solidFill>
                <a:srgbClr val="000000"/>
              </a:solidFill>
              <a:latin typeface="Canva Sans Bold"/>
              <a:ea typeface="Canva Sans Bold"/>
              <a:cs typeface="Canva Sans Bold"/>
              <a:sym typeface="Canva Sans Bold"/>
            </a:endParaRPr>
          </a:p>
          <a:p>
            <a:pPr algn="ctr">
              <a:lnSpc>
                <a:spcPts val="1546"/>
              </a:lnSpc>
            </a:pPr>
            <a:endParaRPr lang="en-US" sz="1885" b="1">
              <a:solidFill>
                <a:srgbClr val="000000"/>
              </a:solidFill>
              <a:latin typeface="Canva Sans Bold"/>
              <a:ea typeface="Canva Sans Bold"/>
              <a:cs typeface="Canva Sans Bold"/>
              <a:sym typeface="Canva Sans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895</Words>
  <Application>Microsoft Office PowerPoint</Application>
  <PresentationFormat>Custom</PresentationFormat>
  <Paragraphs>150</Paragraphs>
  <Slides>14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Drunken Hour</vt:lpstr>
      <vt:lpstr>Wedges</vt:lpstr>
      <vt:lpstr>Calibri</vt:lpstr>
      <vt:lpstr>Poppins</vt:lpstr>
      <vt:lpstr>Gulfs Display</vt:lpstr>
      <vt:lpstr>Dynapuff</vt:lpstr>
      <vt:lpstr>Canva Sans Bold</vt:lpstr>
      <vt:lpstr>The Seasons Bold</vt:lpstr>
      <vt:lpstr>Arial</vt:lpstr>
      <vt:lpstr>Reggae One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ITC HOTELS REVENUE OPTIMIZATION</dc:title>
  <cp:lastModifiedBy>Admin</cp:lastModifiedBy>
  <cp:revision>2</cp:revision>
  <dcterms:created xsi:type="dcterms:W3CDTF">2006-08-16T00:00:00Z</dcterms:created>
  <dcterms:modified xsi:type="dcterms:W3CDTF">2025-04-27T14:23:04Z</dcterms:modified>
  <dc:identifier>DAGlpaiUOTM</dc:identifier>
</cp:coreProperties>
</file>

<file path=docProps/thumbnail.jpeg>
</file>